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8"/>
  </p:notesMasterIdLst>
  <p:sldIdLst>
    <p:sldId id="345" r:id="rId2"/>
    <p:sldId id="271" r:id="rId3"/>
    <p:sldId id="381" r:id="rId4"/>
    <p:sldId id="382" r:id="rId5"/>
    <p:sldId id="387" r:id="rId6"/>
    <p:sldId id="383" r:id="rId7"/>
    <p:sldId id="358" r:id="rId8"/>
    <p:sldId id="300" r:id="rId9"/>
    <p:sldId id="308" r:id="rId10"/>
    <p:sldId id="388" r:id="rId11"/>
    <p:sldId id="374" r:id="rId12"/>
    <p:sldId id="375" r:id="rId13"/>
    <p:sldId id="378" r:id="rId14"/>
    <p:sldId id="379" r:id="rId15"/>
    <p:sldId id="380" r:id="rId16"/>
    <p:sldId id="262" r:id="rId17"/>
    <p:sldId id="376" r:id="rId18"/>
    <p:sldId id="256" r:id="rId19"/>
    <p:sldId id="315" r:id="rId20"/>
    <p:sldId id="317" r:id="rId21"/>
    <p:sldId id="318" r:id="rId22"/>
    <p:sldId id="269" r:id="rId23"/>
    <p:sldId id="326" r:id="rId24"/>
    <p:sldId id="384" r:id="rId25"/>
    <p:sldId id="386" r:id="rId26"/>
    <p:sldId id="353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60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96600"/>
    <a:srgbClr val="FF0000"/>
    <a:srgbClr val="000000"/>
    <a:srgbClr val="00804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4" autoAdjust="0"/>
    <p:restoredTop sz="94624" autoAdjust="0"/>
  </p:normalViewPr>
  <p:slideViewPr>
    <p:cSldViewPr>
      <p:cViewPr>
        <p:scale>
          <a:sx n="70" d="100"/>
          <a:sy n="70" d="100"/>
        </p:scale>
        <p:origin x="-492" y="-102"/>
      </p:cViewPr>
      <p:guideLst>
        <p:guide orient="horz" pos="3264"/>
        <p:guide pos="5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9ABF9F-FC93-47E6-82D0-DE9E41AED78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0426D-0098-437F-B0F8-1689DC08F29C}" type="slidenum">
              <a:rPr lang="en-US"/>
              <a:pPr/>
              <a:t>1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E57B48-E696-49CB-917E-1736DA476111}" type="slidenum">
              <a:rPr lang="en-US"/>
              <a:pPr/>
              <a:t>10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12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D1BB9-07BB-4C65-85D0-12E3AC73F52A}" type="slidenum">
              <a:rPr lang="en-US"/>
              <a:pPr/>
              <a:t>16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9FD75A-4707-49B3-8B49-E726DC2CE9A9}" type="slidenum">
              <a:rPr lang="en-US"/>
              <a:pPr/>
              <a:t>18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71782-7EDC-42C9-8080-B94DB9BD2B0F}" type="slidenum">
              <a:rPr lang="en-US"/>
              <a:pPr/>
              <a:t>19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5E1DDA-2C69-46A1-8C00-0640C8BAECFE}" type="slidenum">
              <a:rPr lang="en-US"/>
              <a:pPr/>
              <a:t>2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23029-596A-48F8-8ABC-1104F31CCA35}" type="slidenum">
              <a:rPr lang="en-US"/>
              <a:pPr/>
              <a:t>20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CD60B7-533A-4EFA-A415-4713D3DF8910}" type="slidenum">
              <a:rPr lang="en-US"/>
              <a:pPr/>
              <a:t>21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1B4F2-4D1F-47E1-8A0D-C00872C7DBCE}" type="slidenum">
              <a:rPr lang="en-US"/>
              <a:pPr/>
              <a:t>22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6A4F3-12A0-4761-A5B8-5A8107D15191}" type="slidenum">
              <a:rPr lang="en-US"/>
              <a:pPr/>
              <a:t>23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0D979-D500-459F-9C94-3175365A3653}" type="slidenum">
              <a:rPr lang="en-US"/>
              <a:pPr/>
              <a:t>25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26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27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28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29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30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0D979-D500-459F-9C94-3175365A3653}" type="slidenum">
              <a:rPr lang="en-US"/>
              <a:pPr/>
              <a:t>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31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4A2916-0C6E-4EBF-9983-6E924296CDDC}" type="slidenum">
              <a:rPr lang="en-US"/>
              <a:pPr/>
              <a:t>36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0D979-D500-459F-9C94-3175365A3653}" type="slidenum">
              <a:rPr lang="en-US"/>
              <a:pPr/>
              <a:t>4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F4ACF-3065-4EC9-A2D2-19D8A47E1AD4}" type="slidenum">
              <a:rPr lang="en-US"/>
              <a:pPr/>
              <a:t>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E57B48-E696-49CB-917E-1736DA476111}" type="slidenum">
              <a:rPr lang="en-US"/>
              <a:pPr/>
              <a:t>6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F54609-11A4-4298-938A-8AE4878C2429}" type="slidenum">
              <a:rPr lang="en-US"/>
              <a:pPr/>
              <a:t>7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AAD31-50CB-4F9A-AA2A-04CA5F1D29EB}" type="slidenum">
              <a:rPr lang="en-US"/>
              <a:pPr/>
              <a:t>8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57109-8BE2-4B37-BC2F-1D68AF3C7BCC}" type="slidenum">
              <a:rPr lang="en-US"/>
              <a:pPr/>
              <a:t>9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F3F99-24B5-40CF-9892-0B0B6ABF5F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372498-4313-4C06-B0ED-3F954CD804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E3BFB-9175-4CBF-B4B6-F51AE8DCBB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2B05A-A50C-4FDA-A7E1-FBB5B71F4F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1EBB56-E367-4335-AEEB-12BFD844B8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16BA8-EC4E-4A46-B557-872287AE5D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561A8-E9A5-4DF5-BB05-8B1DD45C92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1C77D-B591-4083-9104-C4D01FD06F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FC2908-84CE-4F6C-BB72-3AB6ED38D8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7621F-F1BE-4813-AC50-DAAA0CBACE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CB60C3-D94C-4351-B0B1-4728FAC3B8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F27C58E-9C5E-411A-A2B4-599EF6CD710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 descr="CE-40x-W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8829675" cy="6597650"/>
          </a:xfrm>
          <a:prstGeom prst="rect">
            <a:avLst/>
          </a:prstGeom>
          <a:noFill/>
        </p:spPr>
      </p:pic>
      <p:sp>
        <p:nvSpPr>
          <p:cNvPr id="16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87575"/>
            <a:ext cx="7772400" cy="1470025"/>
          </a:xfrm>
          <a:solidFill>
            <a:srgbClr val="000000">
              <a:alpha val="35001"/>
            </a:srgbClr>
          </a:solidFill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</a:rPr>
              <a:t>Brightfield</a:t>
            </a:r>
            <a:r>
              <a:rPr lang="en-US" sz="3200" dirty="0">
                <a:solidFill>
                  <a:schemeClr val="bg1"/>
                </a:solidFill>
              </a:rPr>
              <a:t> Contrasting Techniques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57600"/>
            <a:ext cx="6400800" cy="1752600"/>
          </a:xfrm>
          <a:solidFill>
            <a:srgbClr val="000000">
              <a:alpha val="35001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Nikon Imaging Center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University of California, San Francisco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6" name="Picture 4" descr="polarizedlightfigure2"/>
          <p:cNvPicPr>
            <a:picLocks noChangeAspect="1" noChangeArrowheads="1"/>
          </p:cNvPicPr>
          <p:nvPr/>
        </p:nvPicPr>
        <p:blipFill>
          <a:blip r:embed="rId3" cstate="print"/>
          <a:srcRect t="-3352" b="-558"/>
          <a:stretch>
            <a:fillRect/>
          </a:stretch>
        </p:blipFill>
        <p:spPr bwMode="auto">
          <a:xfrm>
            <a:off x="533400" y="3886200"/>
            <a:ext cx="3124200" cy="2362200"/>
          </a:xfrm>
          <a:prstGeom prst="rect">
            <a:avLst/>
          </a:prstGeom>
          <a:noFill/>
        </p:spPr>
      </p:pic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4" cstate="print"/>
          <a:srcRect t="6808" r="-571" b="4681"/>
          <a:stretch>
            <a:fillRect/>
          </a:stretch>
        </p:blipFill>
        <p:spPr bwMode="auto">
          <a:xfrm>
            <a:off x="381000" y="1600200"/>
            <a:ext cx="3352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Birefringence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14800" y="1981200"/>
            <a:ext cx="4648200" cy="4572000"/>
          </a:xfrm>
        </p:spPr>
        <p:txBody>
          <a:bodyPr/>
          <a:lstStyle/>
          <a:p>
            <a:r>
              <a:rPr lang="en-US" dirty="0" err="1" smtClean="0"/>
              <a:t>Birefringent</a:t>
            </a:r>
            <a:r>
              <a:rPr lang="en-US" dirty="0" smtClean="0"/>
              <a:t> materials have different indices of refraction for light polarized parallel or perpendicular to the optical axis.</a:t>
            </a:r>
          </a:p>
          <a:p>
            <a:endParaRPr lang="en-US" dirty="0"/>
          </a:p>
          <a:p>
            <a:r>
              <a:rPr lang="en-US" dirty="0" smtClean="0"/>
              <a:t>Two beams </a:t>
            </a:r>
            <a:r>
              <a:rPr lang="en-US" dirty="0" smtClean="0"/>
              <a:t>with orthogonal polarization are </a:t>
            </a:r>
            <a:r>
              <a:rPr lang="en-US" dirty="0" smtClean="0"/>
              <a:t>produced if illumination is at an angle to </a:t>
            </a:r>
            <a:r>
              <a:rPr lang="en-US" dirty="0" smtClean="0"/>
              <a:t>optical axis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Wollaston / </a:t>
            </a:r>
            <a:r>
              <a:rPr lang="en-US" dirty="0" err="1" smtClean="0"/>
              <a:t>Nomarski</a:t>
            </a:r>
            <a:r>
              <a:rPr lang="en-US" dirty="0" smtClean="0"/>
              <a:t> Prisms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648200"/>
          </a:xfrm>
        </p:spPr>
        <p:txBody>
          <a:bodyPr/>
          <a:lstStyle/>
          <a:p>
            <a:r>
              <a:rPr lang="en-US" dirty="0" smtClean="0"/>
              <a:t>Two pieces of cemented calcite / quartz</a:t>
            </a:r>
          </a:p>
          <a:p>
            <a:r>
              <a:rPr lang="en-US" dirty="0" smtClean="0"/>
              <a:t>Produce orthogonally polarized beams propagating at different angles</a:t>
            </a:r>
          </a:p>
          <a:p>
            <a:endParaRPr lang="en-US" dirty="0"/>
          </a:p>
          <a:p>
            <a:r>
              <a:rPr lang="en-US" dirty="0" smtClean="0"/>
              <a:t>Placed at a back focal plane, this produces the two beams that will probe the OPL difference of our 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3810000"/>
            <a:ext cx="19050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990600" y="3810000"/>
            <a:ext cx="19050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066800" y="4495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673320" y="3581400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 pitchFamily="34" charset="0"/>
              </a:rPr>
              <a:t>.</a:t>
            </a:r>
            <a:endParaRPr lang="en-US" dirty="0">
              <a:latin typeface="Trebuchet MS" pitchFamily="34" charset="0"/>
            </a:endParaRPr>
          </a:p>
        </p:txBody>
      </p:sp>
      <p:cxnSp>
        <p:nvCxnSpPr>
          <p:cNvPr id="11" name="Straight Arrow Connector 10"/>
          <p:cNvCxnSpPr>
            <a:endCxn id="4" idx="2"/>
          </p:cNvCxnSpPr>
          <p:nvPr/>
        </p:nvCxnSpPr>
        <p:spPr bwMode="auto">
          <a:xfrm rot="16200000" flipV="1">
            <a:off x="1524398" y="4990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828800" y="51054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828800" y="4876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1918596" y="4854984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18596" y="5083474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1755122" y="4381501"/>
            <a:ext cx="381795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8800" y="4495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1921995" y="441960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rot="5400000" flipH="1" flipV="1">
            <a:off x="1810698" y="3945092"/>
            <a:ext cx="381795" cy="1116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16200000" flipV="1">
            <a:off x="1701497" y="3944104"/>
            <a:ext cx="381795" cy="113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1925394" y="3962400"/>
            <a:ext cx="152400" cy="518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1862790" y="396240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904602" y="3429398"/>
            <a:ext cx="534196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16200000" flipV="1">
            <a:off x="1447402" y="3429398"/>
            <a:ext cx="534196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" name="Freeform 40"/>
          <p:cNvSpPr>
            <a:spLocks/>
          </p:cNvSpPr>
          <p:nvPr/>
        </p:nvSpPr>
        <p:spPr bwMode="auto">
          <a:xfrm rot="16200000" flipV="1">
            <a:off x="1793875" y="2292350"/>
            <a:ext cx="298450" cy="1905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 bwMode="auto">
          <a:xfrm rot="16200000" flipV="1">
            <a:off x="1144684" y="2817717"/>
            <a:ext cx="921741" cy="107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5400000" flipH="1" flipV="1">
            <a:off x="1819776" y="2816923"/>
            <a:ext cx="920947" cy="115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2971800" y="4191000"/>
            <a:ext cx="68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2971800" y="3124200"/>
            <a:ext cx="68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 flipH="1" flipV="1">
            <a:off x="3391694" y="3313906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rot="5400000">
            <a:off x="3391694" y="3999706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3454614" y="34290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f</a:t>
            </a:r>
            <a:endParaRPr lang="en-US" i="1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4343400" y="4724400"/>
            <a:ext cx="4572000" cy="198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1" grpId="0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differential interference contrast (DIC) microscope</a:t>
            </a:r>
            <a:endParaRPr lang="en-US" sz="2400" dirty="0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7" name="Freeform 15"/>
          <p:cNvSpPr>
            <a:spLocks/>
          </p:cNvSpPr>
          <p:nvPr/>
        </p:nvSpPr>
        <p:spPr bwMode="auto">
          <a:xfrm rot="5400000">
            <a:off x="4403725" y="15621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4406900" y="26939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4389437" y="35575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4305300" y="41306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4302125" y="919163"/>
            <a:ext cx="371475" cy="3190875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4248150" y="912813"/>
            <a:ext cx="373063" cy="3214688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3" name="Freeform 21"/>
          <p:cNvSpPr>
            <a:spLocks/>
          </p:cNvSpPr>
          <p:nvPr/>
        </p:nvSpPr>
        <p:spPr bwMode="auto">
          <a:xfrm>
            <a:off x="4067175" y="912813"/>
            <a:ext cx="796925" cy="3203575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4" name="Freeform 22"/>
          <p:cNvSpPr>
            <a:spLocks/>
          </p:cNvSpPr>
          <p:nvPr/>
        </p:nvSpPr>
        <p:spPr bwMode="auto">
          <a:xfrm>
            <a:off x="4035425" y="912813"/>
            <a:ext cx="828675" cy="3214688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8" name="Freeform 26"/>
          <p:cNvSpPr>
            <a:spLocks/>
          </p:cNvSpPr>
          <p:nvPr/>
        </p:nvSpPr>
        <p:spPr bwMode="auto">
          <a:xfrm>
            <a:off x="4059238" y="912813"/>
            <a:ext cx="796925" cy="3200400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9" name="Freeform 27"/>
          <p:cNvSpPr>
            <a:spLocks/>
          </p:cNvSpPr>
          <p:nvPr/>
        </p:nvSpPr>
        <p:spPr bwMode="auto">
          <a:xfrm>
            <a:off x="4052888" y="909638"/>
            <a:ext cx="833438" cy="3214688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>
            <a:off x="4097338" y="35988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1" name="Line 29"/>
          <p:cNvSpPr>
            <a:spLocks noChangeShapeType="1"/>
          </p:cNvSpPr>
          <p:nvPr/>
        </p:nvSpPr>
        <p:spPr bwMode="auto">
          <a:xfrm>
            <a:off x="4660900" y="35988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3" name="Rectangle 31"/>
          <p:cNvSpPr>
            <a:spLocks noChangeArrowheads="1"/>
          </p:cNvSpPr>
          <p:nvPr/>
        </p:nvSpPr>
        <p:spPr bwMode="auto">
          <a:xfrm>
            <a:off x="3990975" y="844550"/>
            <a:ext cx="912813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30" name="Freeform 38"/>
          <p:cNvSpPr>
            <a:spLocks/>
          </p:cNvSpPr>
          <p:nvPr/>
        </p:nvSpPr>
        <p:spPr bwMode="auto">
          <a:xfrm rot="5400000">
            <a:off x="4408488" y="5641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1" name="Freeform 39"/>
          <p:cNvSpPr>
            <a:spLocks/>
          </p:cNvSpPr>
          <p:nvPr/>
        </p:nvSpPr>
        <p:spPr bwMode="auto">
          <a:xfrm rot="5400000">
            <a:off x="4411663" y="4691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4394200" y="4133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4306888" y="4152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4252913" y="4137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5" name="Freeform 43"/>
          <p:cNvSpPr>
            <a:spLocks/>
          </p:cNvSpPr>
          <p:nvPr/>
        </p:nvSpPr>
        <p:spPr bwMode="auto">
          <a:xfrm>
            <a:off x="4071938" y="4146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6" name="Freeform 44"/>
          <p:cNvSpPr>
            <a:spLocks/>
          </p:cNvSpPr>
          <p:nvPr/>
        </p:nvSpPr>
        <p:spPr bwMode="auto">
          <a:xfrm>
            <a:off x="4040188" y="4137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0" name="Freeform 48"/>
          <p:cNvSpPr>
            <a:spLocks/>
          </p:cNvSpPr>
          <p:nvPr/>
        </p:nvSpPr>
        <p:spPr bwMode="auto">
          <a:xfrm>
            <a:off x="4310063" y="4149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1" name="Freeform 49"/>
          <p:cNvSpPr>
            <a:spLocks/>
          </p:cNvSpPr>
          <p:nvPr/>
        </p:nvSpPr>
        <p:spPr bwMode="auto">
          <a:xfrm>
            <a:off x="4183063" y="4140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2" name="Line 50"/>
          <p:cNvSpPr>
            <a:spLocks noChangeShapeType="1"/>
          </p:cNvSpPr>
          <p:nvPr/>
        </p:nvSpPr>
        <p:spPr bwMode="auto">
          <a:xfrm flipV="1">
            <a:off x="4102100" y="4664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3" name="Line 51"/>
          <p:cNvSpPr>
            <a:spLocks noChangeShapeType="1"/>
          </p:cNvSpPr>
          <p:nvPr/>
        </p:nvSpPr>
        <p:spPr bwMode="auto">
          <a:xfrm flipV="1">
            <a:off x="4665663" y="4664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52"/>
          <p:cNvSpPr>
            <a:spLocks noChangeShapeType="1"/>
          </p:cNvSpPr>
          <p:nvPr/>
        </p:nvSpPr>
        <p:spPr bwMode="auto">
          <a:xfrm flipV="1">
            <a:off x="4052888" y="5595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5" name="Line 53"/>
          <p:cNvSpPr>
            <a:spLocks noChangeShapeType="1"/>
          </p:cNvSpPr>
          <p:nvPr/>
        </p:nvSpPr>
        <p:spPr bwMode="auto">
          <a:xfrm flipV="1">
            <a:off x="4719638" y="5595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6" name="Freeform 54"/>
          <p:cNvSpPr>
            <a:spLocks/>
          </p:cNvSpPr>
          <p:nvPr/>
        </p:nvSpPr>
        <p:spPr bwMode="auto">
          <a:xfrm>
            <a:off x="4319588" y="6537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2714625" y="4475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971800" y="5410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2971800" y="6400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87453" name="Freeform 61"/>
          <p:cNvSpPr>
            <a:spLocks/>
          </p:cNvSpPr>
          <p:nvPr/>
        </p:nvSpPr>
        <p:spPr bwMode="auto">
          <a:xfrm>
            <a:off x="1270000" y="4114800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152400" y="5029200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2895600" y="5943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565400" y="4197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819400" y="4970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cxnSp>
        <p:nvCxnSpPr>
          <p:cNvPr id="67" name="Straight Arrow Connector 66"/>
          <p:cNvCxnSpPr/>
          <p:nvPr/>
        </p:nvCxnSpPr>
        <p:spPr bwMode="auto">
          <a:xfrm rot="10800000">
            <a:off x="4953000" y="466725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 rot="10800000">
            <a:off x="4876800" y="35814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5638800" y="3412093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Wollaston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5638800" y="4486275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Wollaston</a:t>
            </a:r>
            <a:endParaRPr lang="en-US" sz="1800" dirty="0"/>
          </a:p>
        </p:txBody>
      </p:sp>
      <p:cxnSp>
        <p:nvCxnSpPr>
          <p:cNvPr id="60" name="Straight Arrow Connector 59"/>
          <p:cNvCxnSpPr/>
          <p:nvPr/>
        </p:nvCxnSpPr>
        <p:spPr bwMode="auto">
          <a:xfrm rot="10800000">
            <a:off x="4876800" y="32004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0800000">
            <a:off x="4953000" y="50292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638800" y="3019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Polarizer (analyzer)</a:t>
            </a:r>
            <a:endParaRPr lang="en-US" sz="1800" dirty="0"/>
          </a:p>
        </p:txBody>
      </p:sp>
      <p:sp>
        <p:nvSpPr>
          <p:cNvPr id="63" name="TextBox 62"/>
          <p:cNvSpPr txBox="1"/>
          <p:nvPr/>
        </p:nvSpPr>
        <p:spPr>
          <a:xfrm>
            <a:off x="5638800" y="485775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Polarizer</a:t>
            </a:r>
            <a:endParaRPr lang="en-US" sz="1800" dirty="0"/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905000"/>
            <a:ext cx="2800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1504951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647951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68" name="Content Placeholder 67"/>
          <p:cNvSpPr>
            <a:spLocks noGrp="1"/>
          </p:cNvSpPr>
          <p:nvPr>
            <p:ph idx="1"/>
          </p:nvPr>
        </p:nvSpPr>
        <p:spPr>
          <a:xfrm>
            <a:off x="4572000" y="1981200"/>
            <a:ext cx="4038600" cy="4114800"/>
          </a:xfrm>
        </p:spPr>
        <p:txBody>
          <a:bodyPr/>
          <a:lstStyle/>
          <a:p>
            <a:r>
              <a:rPr lang="en-US" dirty="0" smtClean="0"/>
              <a:t>Both beams see same OPL</a:t>
            </a:r>
          </a:p>
          <a:p>
            <a:r>
              <a:rPr lang="en-US" dirty="0" smtClean="0"/>
              <a:t>Emerge in phase</a:t>
            </a:r>
          </a:p>
          <a:p>
            <a:r>
              <a:rPr lang="en-US" dirty="0" smtClean="0"/>
              <a:t>Regenerate initial polarization</a:t>
            </a:r>
          </a:p>
          <a:p>
            <a:r>
              <a:rPr lang="en-US" dirty="0" smtClean="0"/>
              <a:t>No light makes it through analyzer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2009776" y="36949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2152651" y="19050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1219200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362200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1981201" y="3581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Content Placeholder 67"/>
          <p:cNvSpPr txBox="1">
            <a:spLocks/>
          </p:cNvSpPr>
          <p:nvPr/>
        </p:nvSpPr>
        <p:spPr bwMode="auto">
          <a:xfrm>
            <a:off x="4572000" y="1981200"/>
            <a:ext cx="403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Beams see different OPL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beam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phase retarded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Generate elliptical polarization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 makes it through analyzer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914400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057400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1981201" y="36949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52651" y="19050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36" name="Content Placeholder 67"/>
          <p:cNvSpPr txBox="1">
            <a:spLocks/>
          </p:cNvSpPr>
          <p:nvPr/>
        </p:nvSpPr>
        <p:spPr bwMode="auto">
          <a:xfrm>
            <a:off x="4572000" y="1981200"/>
            <a:ext cx="403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Both beams see same OPL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Emerge in phase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Regenerate initial polarization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light makes it through analyzer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icintrofigure8"/>
          <p:cNvPicPr>
            <a:picLocks noChangeAspect="1" noChangeArrowheads="1"/>
          </p:cNvPicPr>
          <p:nvPr/>
        </p:nvPicPr>
        <p:blipFill>
          <a:blip r:embed="rId3" cstate="print"/>
          <a:srcRect t="4726"/>
          <a:stretch>
            <a:fillRect/>
          </a:stretch>
        </p:blipFill>
        <p:spPr bwMode="auto">
          <a:xfrm>
            <a:off x="1371600" y="1889125"/>
            <a:ext cx="6289675" cy="4435475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Role of Bias in DIC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7200" y="4171950"/>
            <a:ext cx="76962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Role of Bias in DIC</a:t>
            </a:r>
            <a:endParaRPr lang="en-US" dirty="0"/>
          </a:p>
        </p:txBody>
      </p:sp>
      <p:pic>
        <p:nvPicPr>
          <p:cNvPr id="8" name="Picture 7" descr="DIC-Crossed.tif"/>
          <p:cNvPicPr>
            <a:picLocks noChangeAspect="1"/>
          </p:cNvPicPr>
          <p:nvPr/>
        </p:nvPicPr>
        <p:blipFill>
          <a:blip r:embed="rId3" cstate="print"/>
          <a:srcRect l="9168" t="14307" r="40833" b="6500"/>
          <a:stretch>
            <a:fillRect/>
          </a:stretch>
        </p:blipFill>
        <p:spPr>
          <a:xfrm>
            <a:off x="0" y="1447800"/>
            <a:ext cx="4572000" cy="5410200"/>
          </a:xfrm>
          <a:prstGeom prst="rect">
            <a:avLst/>
          </a:prstGeom>
        </p:spPr>
      </p:pic>
      <p:pic>
        <p:nvPicPr>
          <p:cNvPr id="9" name="Picture 8" descr="DIC.tif"/>
          <p:cNvPicPr>
            <a:picLocks noChangeAspect="1"/>
          </p:cNvPicPr>
          <p:nvPr/>
        </p:nvPicPr>
        <p:blipFill>
          <a:blip r:embed="rId4" cstate="print"/>
          <a:srcRect l="8333" t="15424" r="41667" b="5385"/>
          <a:stretch>
            <a:fillRect/>
          </a:stretch>
        </p:blipFill>
        <p:spPr>
          <a:xfrm>
            <a:off x="4572000" y="1447800"/>
            <a:ext cx="4572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838200"/>
            <a:ext cx="5329238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90800"/>
            <a:ext cx="385762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819400"/>
            <a:ext cx="4633913" cy="285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6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adjusment in de S</a:t>
            </a:r>
            <a:r>
              <a:rPr lang="en-US">
                <a:cs typeface="Arial" charset="0"/>
              </a:rPr>
              <a:t>é</a:t>
            </a:r>
            <a:r>
              <a:rPr lang="en-US"/>
              <a:t>narmont DIC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F-20x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4191000"/>
            <a:ext cx="2609850" cy="2266950"/>
          </a:xfrm>
          <a:prstGeom prst="rect">
            <a:avLst/>
          </a:prstGeom>
        </p:spPr>
      </p:pic>
      <p:pic>
        <p:nvPicPr>
          <p:cNvPr id="15" name="Picture 14" descr="DIC-20x.tif"/>
          <p:cNvPicPr>
            <a:picLocks noChangeAspect="1"/>
          </p:cNvPicPr>
          <p:nvPr/>
        </p:nvPicPr>
        <p:blipFill>
          <a:blip r:embed="rId4" cstate="print">
            <a:lum bright="10000"/>
          </a:blip>
          <a:stretch>
            <a:fillRect/>
          </a:stretch>
        </p:blipFill>
        <p:spPr>
          <a:xfrm>
            <a:off x="6019800" y="4191000"/>
            <a:ext cx="2609850" cy="2266950"/>
          </a:xfrm>
          <a:prstGeom prst="rect">
            <a:avLst/>
          </a:prstGeom>
        </p:spPr>
      </p:pic>
      <p:pic>
        <p:nvPicPr>
          <p:cNvPr id="16" name="Picture 15" descr="phase-20x.tif"/>
          <p:cNvPicPr>
            <a:picLocks noChangeAspect="1"/>
          </p:cNvPicPr>
          <p:nvPr/>
        </p:nvPicPr>
        <p:blipFill>
          <a:blip r:embed="rId5" cstate="print">
            <a:lum bright="15000"/>
          </a:blip>
          <a:stretch>
            <a:fillRect/>
          </a:stretch>
        </p:blipFill>
        <p:spPr>
          <a:xfrm>
            <a:off x="3276600" y="4191000"/>
            <a:ext cx="2609850" cy="2266950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Generating contrast in light </a:t>
            </a:r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590800"/>
          </a:xfrm>
        </p:spPr>
        <p:txBody>
          <a:bodyPr/>
          <a:lstStyle/>
          <a:p>
            <a:r>
              <a:rPr lang="en-US" dirty="0" smtClean="0"/>
              <a:t>Problem: Many biological specimens are thin and transparent and difficult to see.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Fluorescent staining</a:t>
            </a:r>
          </a:p>
          <a:p>
            <a:pPr lvl="1"/>
            <a:r>
              <a:rPr lang="en-US" dirty="0" err="1" smtClean="0"/>
              <a:t>Brightfield</a:t>
            </a:r>
            <a:r>
              <a:rPr lang="en-US" dirty="0" smtClean="0"/>
              <a:t> contrasting techniques: DIC, Phase, others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51612" y="639633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Brightfield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3657600" y="639633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Phase Contrast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3989" y="639633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DIC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 descr="dicintrofigure11"/>
          <p:cNvPicPr>
            <a:picLocks noChangeAspect="1" noChangeArrowheads="1"/>
          </p:cNvPicPr>
          <p:nvPr/>
        </p:nvPicPr>
        <p:blipFill>
          <a:blip r:embed="rId3" cstate="print"/>
          <a:srcRect t="4881" r="68355" b="47932"/>
          <a:stretch>
            <a:fillRect/>
          </a:stretch>
        </p:blipFill>
        <p:spPr bwMode="auto">
          <a:xfrm>
            <a:off x="2124075" y="1219200"/>
            <a:ext cx="1905000" cy="2209800"/>
          </a:xfrm>
          <a:prstGeom prst="rect">
            <a:avLst/>
          </a:prstGeom>
          <a:noFill/>
        </p:spPr>
      </p:pic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25413" y="228600"/>
            <a:ext cx="8923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DIC is sensitive to specimen orientation</a:t>
            </a:r>
          </a:p>
        </p:txBody>
      </p:sp>
      <p:pic>
        <p:nvPicPr>
          <p:cNvPr id="107525" name="Picture 5" descr="dicintrofigure11"/>
          <p:cNvPicPr>
            <a:picLocks noChangeAspect="1" noChangeArrowheads="1"/>
          </p:cNvPicPr>
          <p:nvPr/>
        </p:nvPicPr>
        <p:blipFill>
          <a:blip r:embed="rId3" cstate="print"/>
          <a:srcRect t="52068" r="68355" b="-882"/>
          <a:stretch>
            <a:fillRect/>
          </a:stretch>
        </p:blipFill>
        <p:spPr bwMode="auto">
          <a:xfrm>
            <a:off x="4562475" y="1295400"/>
            <a:ext cx="1905000" cy="2286000"/>
          </a:xfrm>
          <a:prstGeom prst="rect">
            <a:avLst/>
          </a:prstGeom>
          <a:noFill/>
        </p:spPr>
      </p:pic>
      <p:pic>
        <p:nvPicPr>
          <p:cNvPr id="107526" name="Picture 6" descr="dicphasefigure3"/>
          <p:cNvPicPr>
            <a:picLocks noChangeAspect="1" noChangeArrowheads="1"/>
          </p:cNvPicPr>
          <p:nvPr/>
        </p:nvPicPr>
        <p:blipFill>
          <a:blip r:embed="rId4" cstate="print"/>
          <a:srcRect t="6261" b="48354"/>
          <a:stretch>
            <a:fillRect/>
          </a:stretch>
        </p:blipFill>
        <p:spPr bwMode="auto">
          <a:xfrm>
            <a:off x="1362075" y="3962400"/>
            <a:ext cx="6105525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dicphasefigure6"/>
          <p:cNvPicPr>
            <a:picLocks noChangeAspect="1" noChangeArrowheads="1"/>
          </p:cNvPicPr>
          <p:nvPr/>
        </p:nvPicPr>
        <p:blipFill>
          <a:blip r:embed="rId3" cstate="print"/>
          <a:srcRect t="5515" b="52685"/>
          <a:stretch>
            <a:fillRect/>
          </a:stretch>
        </p:blipFill>
        <p:spPr bwMode="auto">
          <a:xfrm>
            <a:off x="381000" y="1981200"/>
            <a:ext cx="5486400" cy="1828800"/>
          </a:xfrm>
          <a:prstGeom prst="rect">
            <a:avLst/>
          </a:prstGeom>
          <a:noFill/>
        </p:spPr>
      </p:pic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5867400" y="4800600"/>
            <a:ext cx="3124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Can’t plate cells </a:t>
            </a:r>
            <a:r>
              <a:rPr lang="en-US" dirty="0"/>
              <a:t>on or </a:t>
            </a:r>
            <a:r>
              <a:rPr lang="en-US" dirty="0" err="1"/>
              <a:t>or</a:t>
            </a:r>
            <a:r>
              <a:rPr lang="en-US" dirty="0"/>
              <a:t> </a:t>
            </a:r>
            <a:r>
              <a:rPr lang="en-US" dirty="0" smtClean="0"/>
              <a:t>cover cells </a:t>
            </a:r>
            <a:r>
              <a:rPr lang="en-US" dirty="0"/>
              <a:t>with </a:t>
            </a:r>
            <a:r>
              <a:rPr lang="en-US" dirty="0" smtClean="0"/>
              <a:t>plastic.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DIC doesn’t work on </a:t>
            </a:r>
            <a:r>
              <a:rPr lang="en-US" dirty="0" err="1" smtClean="0"/>
              <a:t>birefringent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10" name="Picture 4" descr="dicphasefigure6"/>
          <p:cNvPicPr>
            <a:picLocks noChangeAspect="1" noChangeArrowheads="1"/>
          </p:cNvPicPr>
          <p:nvPr/>
        </p:nvPicPr>
        <p:blipFill>
          <a:blip r:embed="rId3" cstate="print"/>
          <a:srcRect t="52540" b="7402"/>
          <a:stretch>
            <a:fillRect/>
          </a:stretch>
        </p:blipFill>
        <p:spPr bwMode="auto">
          <a:xfrm>
            <a:off x="381000" y="4276130"/>
            <a:ext cx="5486400" cy="1752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4800" y="1671935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886200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cphasefigure1"/>
          <p:cNvPicPr>
            <a:picLocks noChangeAspect="1" noChangeArrowheads="1"/>
          </p:cNvPicPr>
          <p:nvPr/>
        </p:nvPicPr>
        <p:blipFill>
          <a:blip r:embed="rId3" cstate="print"/>
          <a:srcRect t="5240" r="33412" b="7289"/>
          <a:stretch>
            <a:fillRect/>
          </a:stretch>
        </p:blipFill>
        <p:spPr bwMode="auto">
          <a:xfrm>
            <a:off x="1371600" y="1981200"/>
            <a:ext cx="3581400" cy="3657600"/>
          </a:xfrm>
          <a:prstGeom prst="rect">
            <a:avLst/>
          </a:prstGeom>
          <a:noFill/>
        </p:spPr>
      </p:pic>
      <p:pic>
        <p:nvPicPr>
          <p:cNvPr id="15363" name="Picture 3" descr="dicphasefigure2"/>
          <p:cNvPicPr>
            <a:picLocks noChangeAspect="1" noChangeArrowheads="1"/>
          </p:cNvPicPr>
          <p:nvPr/>
        </p:nvPicPr>
        <p:blipFill>
          <a:blip r:embed="rId4" cstate="print"/>
          <a:srcRect t="-8401" r="-4256" b="10706"/>
          <a:stretch>
            <a:fillRect/>
          </a:stretch>
        </p:blipFill>
        <p:spPr bwMode="auto">
          <a:xfrm>
            <a:off x="5105400" y="2667000"/>
            <a:ext cx="3733800" cy="2085975"/>
          </a:xfrm>
          <a:prstGeom prst="rect">
            <a:avLst/>
          </a:prstGeom>
          <a:noFill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33388" y="26670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DIC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228600" y="4495800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Phase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 is higher resolution than phase contrast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304800" y="4648200"/>
            <a:ext cx="8534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To provide cellular or </a:t>
            </a:r>
            <a:r>
              <a:rPr lang="en-US" dirty="0" err="1"/>
              <a:t>organismal</a:t>
            </a:r>
            <a:r>
              <a:rPr lang="en-US" dirty="0"/>
              <a:t> reference.</a:t>
            </a:r>
          </a:p>
          <a:p>
            <a:r>
              <a:rPr lang="en-US" dirty="0"/>
              <a:t>Phase and DIC are more general (and less toxic) than fluorescence.</a:t>
            </a:r>
          </a:p>
          <a:p>
            <a:endParaRPr lang="en-US" dirty="0"/>
          </a:p>
          <a:p>
            <a:r>
              <a:rPr lang="en-US" dirty="0"/>
              <a:t>Phase and DIC do degrade fluorescence performance slightly</a:t>
            </a:r>
          </a:p>
        </p:txBody>
      </p:sp>
      <p:pic>
        <p:nvPicPr>
          <p:cNvPr id="124942" name="Picture 14" descr="maintenancefigure1"/>
          <p:cNvPicPr>
            <a:picLocks noChangeAspect="1" noChangeArrowheads="1"/>
          </p:cNvPicPr>
          <p:nvPr/>
        </p:nvPicPr>
        <p:blipFill>
          <a:blip r:embed="rId3" cstate="print"/>
          <a:srcRect t="4710" b="5790"/>
          <a:stretch>
            <a:fillRect/>
          </a:stretch>
        </p:blipFill>
        <p:spPr bwMode="auto">
          <a:xfrm>
            <a:off x="2438400" y="1524000"/>
            <a:ext cx="4176713" cy="289560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Combining Phase / DIC with </a:t>
            </a:r>
            <a:r>
              <a:rPr lang="en-US" dirty="0" smtClean="0"/>
              <a:t>fluorescence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Bifrefringence</a:t>
            </a:r>
            <a:r>
              <a:rPr lang="en-US" dirty="0" smtClean="0"/>
              <a:t> in Biological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Anisotropic materials will generally be </a:t>
            </a:r>
            <a:r>
              <a:rPr lang="en-US" dirty="0" err="1" smtClean="0"/>
              <a:t>birefringent</a:t>
            </a:r>
            <a:endParaRPr lang="en-US" dirty="0" smtClean="0"/>
          </a:p>
          <a:p>
            <a:r>
              <a:rPr lang="en-US" dirty="0" smtClean="0"/>
              <a:t>What’s anisotropic in the cell?</a:t>
            </a:r>
          </a:p>
          <a:p>
            <a:pPr lvl="1"/>
            <a:r>
              <a:rPr lang="en-US" dirty="0" smtClean="0"/>
              <a:t>Polymers: DNA, </a:t>
            </a:r>
            <a:r>
              <a:rPr lang="en-US" dirty="0" err="1" smtClean="0"/>
              <a:t>actin</a:t>
            </a:r>
            <a:r>
              <a:rPr lang="en-US" dirty="0" smtClean="0"/>
              <a:t>, microtubules</a:t>
            </a:r>
          </a:p>
          <a:p>
            <a:pPr lvl="1"/>
            <a:r>
              <a:rPr lang="en-US" dirty="0" smtClean="0"/>
              <a:t>Membranes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83688" y="47180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How to detect a </a:t>
            </a:r>
            <a:r>
              <a:rPr lang="en-US" dirty="0" err="1" smtClean="0"/>
              <a:t>birefringent</a:t>
            </a:r>
            <a:r>
              <a:rPr lang="en-US" dirty="0" smtClean="0"/>
              <a:t> material?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H="1">
            <a:off x="2133600" y="25146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095500" y="2790825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33599" y="25146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305050" y="2686226"/>
            <a:ext cx="666750" cy="18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352800" y="20574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81200" y="2782888"/>
            <a:ext cx="12954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0"/>
            <a:endCxn id="21" idx="4"/>
          </p:cNvCxnSpPr>
          <p:nvPr/>
        </p:nvCxnSpPr>
        <p:spPr bwMode="auto">
          <a:xfrm rot="16200000" flipH="1">
            <a:off x="3009900" y="2743200"/>
            <a:ext cx="1371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5029200" y="20574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3924300" y="2808287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4191000" y="2801938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0" idx="2"/>
            <a:endCxn id="30" idx="6"/>
          </p:cNvCxnSpPr>
          <p:nvPr/>
        </p:nvCxnSpPr>
        <p:spPr bwMode="auto">
          <a:xfrm rot="10800000" flipH="1">
            <a:off x="5029200" y="2743200"/>
            <a:ext cx="685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867400" y="274320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943600" y="25241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685800"/>
          </a:xfrm>
        </p:spPr>
        <p:txBody>
          <a:bodyPr/>
          <a:lstStyle/>
          <a:p>
            <a:r>
              <a:rPr lang="en-US" dirty="0" smtClean="0"/>
              <a:t>Start with crossed </a:t>
            </a:r>
            <a:r>
              <a:rPr lang="en-US" dirty="0" err="1" smtClean="0"/>
              <a:t>polarizers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rot="16200000" flipH="1">
            <a:off x="1066800" y="51054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>
            <a:off x="1028700" y="5381625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1066799" y="51054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1238250" y="5277026"/>
            <a:ext cx="666750" cy="18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2286000" y="46482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914400" y="5373688"/>
            <a:ext cx="12954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25" idx="0"/>
            <a:endCxn id="25" idx="4"/>
          </p:cNvCxnSpPr>
          <p:nvPr/>
        </p:nvCxnSpPr>
        <p:spPr bwMode="auto">
          <a:xfrm rot="16200000" flipH="1">
            <a:off x="1943100" y="5334000"/>
            <a:ext cx="1371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5105400" y="46482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>
            <a:off x="2781300" y="5399087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3048000" y="5392738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29" idx="2"/>
            <a:endCxn id="29" idx="6"/>
          </p:cNvCxnSpPr>
          <p:nvPr/>
        </p:nvCxnSpPr>
        <p:spPr bwMode="auto">
          <a:xfrm rot="10800000" flipH="1">
            <a:off x="5105400" y="5334000"/>
            <a:ext cx="685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5943600" y="533400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6019800" y="51149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1" name="Content Placeholder 17"/>
          <p:cNvSpPr txBox="1">
            <a:spLocks/>
          </p:cNvSpPr>
          <p:nvPr/>
        </p:nvSpPr>
        <p:spPr bwMode="auto">
          <a:xfrm>
            <a:off x="685800" y="3733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birefringent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886200" y="4953000"/>
            <a:ext cx="3048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H="1">
            <a:off x="4495800" y="4876800"/>
            <a:ext cx="1524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4343400" y="5403057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5400000">
            <a:off x="4039394" y="5409406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/>
              <a:t>Review: The Trans-illumination Microscope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4" name="Line 12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5" name="Rectangle 13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187406" name="Group 14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187407" name="Freeform 15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8" name="Freeform 16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9" name="Freeform 17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0" name="Line 18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1" name="Freeform 19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2" name="Freeform 20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3" name="Freeform 21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4" name="Freeform 22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5" name="Line 23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8" name="Freeform 26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9" name="Freeform 27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0" name="Line 28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1" name="Line 29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3" name="Rectangle 31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187428" name="Group 36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187429" name="Group 37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187430" name="Freeform 38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1" name="Freeform 39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2" name="Freeform 40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3" name="Freeform 41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4" name="Freeform 42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5" name="Freeform 43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6" name="Freeform 44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7" name="Line 45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8" name="Line 46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9" name="Line 47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0" name="Freeform 48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1" name="Freeform 49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2" name="Line 50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3" name="Line 51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6" name="Freeform 54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7" name="Rectangle 55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187448" name="Rectangle 56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187449" name="Rectangle 57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187450" name="Rectangle 58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187451" name="Rectangle 59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187452" name="Rectangle 60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187453" name="Freeform 61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54" name="Rectangle 62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187455" name="Rectangle 63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187456" name="Rectangle 64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187457" name="Rectangle 65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187458" name="Rectangle 66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187459" name="Rectangle 67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187460" name="Line 68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61" name="Line 69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 bwMode="auto">
          <a:xfrm>
            <a:off x="4052248" y="4876800"/>
            <a:ext cx="838200" cy="762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smtClean="0"/>
              <a:t>Polarized Light </a:t>
            </a:r>
            <a:r>
              <a:rPr lang="en-US" sz="2400" dirty="0" smtClean="0"/>
              <a:t>Microscope</a:t>
            </a:r>
            <a:endParaRPr lang="en-US" sz="2400" dirty="0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4" name="Line 12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5" name="Rectangle 13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187407" name="Freeform 15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8" name="Freeform 16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9" name="Freeform 17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0" name="Line 18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1" name="Freeform 19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2" name="Freeform 20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3" name="Freeform 21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4" name="Freeform 22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8" name="Freeform 26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9" name="Freeform 27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0" name="Line 28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1" name="Line 29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3" name="Rectangle 31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30" name="Freeform 38"/>
          <p:cNvSpPr>
            <a:spLocks/>
          </p:cNvSpPr>
          <p:nvPr/>
        </p:nvSpPr>
        <p:spPr bwMode="auto">
          <a:xfrm rot="5400000">
            <a:off x="4408488" y="5641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1" name="Freeform 39"/>
          <p:cNvSpPr>
            <a:spLocks/>
          </p:cNvSpPr>
          <p:nvPr/>
        </p:nvSpPr>
        <p:spPr bwMode="auto">
          <a:xfrm rot="5400000">
            <a:off x="4411663" y="4691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4394200" y="4133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4306888" y="4152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4252913" y="4137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5" name="Freeform 43"/>
          <p:cNvSpPr>
            <a:spLocks/>
          </p:cNvSpPr>
          <p:nvPr/>
        </p:nvSpPr>
        <p:spPr bwMode="auto">
          <a:xfrm>
            <a:off x="4071938" y="4146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6" name="Freeform 44"/>
          <p:cNvSpPr>
            <a:spLocks/>
          </p:cNvSpPr>
          <p:nvPr/>
        </p:nvSpPr>
        <p:spPr bwMode="auto">
          <a:xfrm>
            <a:off x="4040188" y="4137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8" name="Line 46"/>
          <p:cNvSpPr>
            <a:spLocks noChangeShapeType="1"/>
          </p:cNvSpPr>
          <p:nvPr/>
        </p:nvSpPr>
        <p:spPr bwMode="auto">
          <a:xfrm>
            <a:off x="4940300" y="5597525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9" name="Line 47"/>
          <p:cNvSpPr>
            <a:spLocks noChangeShapeType="1"/>
          </p:cNvSpPr>
          <p:nvPr/>
        </p:nvSpPr>
        <p:spPr bwMode="auto">
          <a:xfrm flipV="1">
            <a:off x="4686300" y="6564313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0" name="Freeform 48"/>
          <p:cNvSpPr>
            <a:spLocks/>
          </p:cNvSpPr>
          <p:nvPr/>
        </p:nvSpPr>
        <p:spPr bwMode="auto">
          <a:xfrm>
            <a:off x="4310063" y="4149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1" name="Freeform 49"/>
          <p:cNvSpPr>
            <a:spLocks/>
          </p:cNvSpPr>
          <p:nvPr/>
        </p:nvSpPr>
        <p:spPr bwMode="auto">
          <a:xfrm>
            <a:off x="4183063" y="4140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2" name="Line 50"/>
          <p:cNvSpPr>
            <a:spLocks noChangeShapeType="1"/>
          </p:cNvSpPr>
          <p:nvPr/>
        </p:nvSpPr>
        <p:spPr bwMode="auto">
          <a:xfrm flipV="1">
            <a:off x="4102100" y="4664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3" name="Line 51"/>
          <p:cNvSpPr>
            <a:spLocks noChangeShapeType="1"/>
          </p:cNvSpPr>
          <p:nvPr/>
        </p:nvSpPr>
        <p:spPr bwMode="auto">
          <a:xfrm flipV="1">
            <a:off x="4665663" y="4664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52"/>
          <p:cNvSpPr>
            <a:spLocks noChangeShapeType="1"/>
          </p:cNvSpPr>
          <p:nvPr/>
        </p:nvSpPr>
        <p:spPr bwMode="auto">
          <a:xfrm flipV="1">
            <a:off x="4052888" y="5595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5" name="Line 53"/>
          <p:cNvSpPr>
            <a:spLocks noChangeShapeType="1"/>
          </p:cNvSpPr>
          <p:nvPr/>
        </p:nvSpPr>
        <p:spPr bwMode="auto">
          <a:xfrm flipV="1">
            <a:off x="4719638" y="5595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6" name="Freeform 54"/>
          <p:cNvSpPr>
            <a:spLocks/>
          </p:cNvSpPr>
          <p:nvPr/>
        </p:nvSpPr>
        <p:spPr bwMode="auto">
          <a:xfrm>
            <a:off x="4319588" y="6537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2714625" y="4475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971800" y="5410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87450" name="Rectangle 58"/>
          <p:cNvSpPr>
            <a:spLocks noChangeArrowheads="1"/>
          </p:cNvSpPr>
          <p:nvPr/>
        </p:nvSpPr>
        <p:spPr bwMode="auto">
          <a:xfrm>
            <a:off x="5181600" y="5410200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187451" name="Rectangle 59"/>
          <p:cNvSpPr>
            <a:spLocks noChangeArrowheads="1"/>
          </p:cNvSpPr>
          <p:nvPr/>
        </p:nvSpPr>
        <p:spPr bwMode="auto">
          <a:xfrm>
            <a:off x="5029200" y="6400800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2971800" y="6400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87453" name="Freeform 61"/>
          <p:cNvSpPr>
            <a:spLocks/>
          </p:cNvSpPr>
          <p:nvPr/>
        </p:nvSpPr>
        <p:spPr bwMode="auto">
          <a:xfrm>
            <a:off x="1270000" y="4114800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152400" y="5029200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2895600" y="5943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565400" y="4197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819400" y="4970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046560" y="3352800"/>
            <a:ext cx="838200" cy="762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2" name="Line 24"/>
          <p:cNvSpPr>
            <a:spLocks noChangeShapeType="1"/>
          </p:cNvSpPr>
          <p:nvPr/>
        </p:nvSpPr>
        <p:spPr bwMode="auto">
          <a:xfrm flipV="1">
            <a:off x="4953000" y="3388056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5214938" y="3215890"/>
            <a:ext cx="1947862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Analyzer polarizer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76" name="Line 24"/>
          <p:cNvSpPr>
            <a:spLocks noChangeShapeType="1"/>
          </p:cNvSpPr>
          <p:nvPr/>
        </p:nvSpPr>
        <p:spPr bwMode="auto">
          <a:xfrm flipV="1">
            <a:off x="4953000" y="4912056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5214938" y="4816090"/>
            <a:ext cx="1947862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P</a:t>
            </a:r>
            <a:r>
              <a:rPr lang="en-US" sz="1600" dirty="0" smtClean="0">
                <a:latin typeface="Chalkboard" charset="0"/>
              </a:rPr>
              <a:t>olarizer</a:t>
            </a:r>
            <a:endParaRPr lang="en-US" sz="1600" dirty="0"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/>
      <p:bldP spid="76" grpId="0" animBg="1"/>
      <p:bldP spid="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1971720" y="2914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983096" y="5962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04800" y="4233446"/>
            <a:ext cx="116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4800" y="3733800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304800" y="2209800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3581400" y="4257674"/>
            <a:ext cx="152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2692400" y="1596848"/>
            <a:ext cx="231776" cy="17589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2657474" y="3324048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2489200" y="4470222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2477128" y="332502"/>
            <a:ext cx="742950" cy="4163218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163">
                <a:moveTo>
                  <a:pt x="4727" y="10163"/>
                </a:moveTo>
                <a:lnTo>
                  <a:pt x="0" y="8832"/>
                </a:lnTo>
                <a:lnTo>
                  <a:pt x="0" y="5196"/>
                </a:lnTo>
                <a:lnTo>
                  <a:pt x="100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2383808" y="333000"/>
            <a:ext cx="746126" cy="4130874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6425">
                <a:moveTo>
                  <a:pt x="5625" y="6425"/>
                </a:moveTo>
                <a:lnTo>
                  <a:pt x="10000" y="5625"/>
                </a:lnTo>
                <a:lnTo>
                  <a:pt x="10000" y="330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6" name="Line 24"/>
          <p:cNvSpPr>
            <a:spLocks noChangeShapeType="1"/>
          </p:cNvSpPr>
          <p:nvPr/>
        </p:nvSpPr>
        <p:spPr bwMode="auto">
          <a:xfrm flipV="1">
            <a:off x="3276600" y="1536522"/>
            <a:ext cx="549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2" name="Line 30"/>
          <p:cNvSpPr>
            <a:spLocks noChangeShapeType="1"/>
          </p:cNvSpPr>
          <p:nvPr/>
        </p:nvSpPr>
        <p:spPr bwMode="auto">
          <a:xfrm>
            <a:off x="3244850" y="4473398"/>
            <a:ext cx="2571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3254376" y="4470222"/>
            <a:ext cx="2571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2498726" y="4473398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2667000" y="4476572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2492376" y="4514672"/>
            <a:ext cx="311148" cy="1968732"/>
          </a:xfrm>
          <a:custGeom>
            <a:avLst/>
            <a:gdLst>
              <a:gd name="connsiteX0" fmla="*/ 4188 w 10000"/>
              <a:gd name="connsiteY0" fmla="*/ 0 h 8442"/>
              <a:gd name="connsiteX1" fmla="*/ 0 w 10000"/>
              <a:gd name="connsiteY1" fmla="*/ 988 h 8442"/>
              <a:gd name="connsiteX2" fmla="*/ 0 w 10000"/>
              <a:gd name="connsiteY2" fmla="*/ 4058 h 8442"/>
              <a:gd name="connsiteX3" fmla="*/ 10000 w 10000"/>
              <a:gd name="connsiteY3" fmla="*/ 8442 h 8442"/>
              <a:gd name="connsiteX0" fmla="*/ 4188 w 4188"/>
              <a:gd name="connsiteY0" fmla="*/ 0 h 4807"/>
              <a:gd name="connsiteX1" fmla="*/ 0 w 4188"/>
              <a:gd name="connsiteY1" fmla="*/ 1170 h 4807"/>
              <a:gd name="connsiteX2" fmla="*/ 0 w 4188"/>
              <a:gd name="connsiteY2" fmla="*/ 4807 h 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8" h="4807">
                <a:moveTo>
                  <a:pt x="4188" y="0"/>
                </a:moveTo>
                <a:lnTo>
                  <a:pt x="0" y="1170"/>
                </a:lnTo>
                <a:lnTo>
                  <a:pt x="0" y="480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2803526" y="4482922"/>
            <a:ext cx="327028" cy="2003384"/>
          </a:xfrm>
          <a:custGeom>
            <a:avLst/>
            <a:gdLst>
              <a:gd name="connsiteX0" fmla="*/ 5617 w 10000"/>
              <a:gd name="connsiteY0" fmla="*/ 0 h 8520"/>
              <a:gd name="connsiteX1" fmla="*/ 10000 w 10000"/>
              <a:gd name="connsiteY1" fmla="*/ 1061 h 8520"/>
              <a:gd name="connsiteX2" fmla="*/ 10000 w 10000"/>
              <a:gd name="connsiteY2" fmla="*/ 4132 h 8520"/>
              <a:gd name="connsiteX3" fmla="*/ 0 w 10000"/>
              <a:gd name="connsiteY3" fmla="*/ 8520 h 8520"/>
              <a:gd name="connsiteX0" fmla="*/ 0 w 4383"/>
              <a:gd name="connsiteY0" fmla="*/ 0 h 4850"/>
              <a:gd name="connsiteX1" fmla="*/ 4383 w 4383"/>
              <a:gd name="connsiteY1" fmla="*/ 1245 h 4850"/>
              <a:gd name="connsiteX2" fmla="*/ 4383 w 4383"/>
              <a:gd name="connsiteY2" fmla="*/ 4850 h 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3" h="4850">
                <a:moveTo>
                  <a:pt x="0" y="0"/>
                </a:moveTo>
                <a:lnTo>
                  <a:pt x="4383" y="1245"/>
                </a:lnTo>
                <a:lnTo>
                  <a:pt x="4383" y="485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28600" y="4766846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3733800" y="2860344"/>
            <a:ext cx="270192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Analyzer polarizer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3733800" y="5882890"/>
            <a:ext cx="15240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P</a:t>
            </a:r>
            <a:r>
              <a:rPr lang="en-US" sz="1600" dirty="0" smtClean="0">
                <a:latin typeface="Chalkboard" charset="0"/>
              </a:rPr>
              <a:t>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286000" y="0"/>
            <a:ext cx="14478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smtClean="0"/>
              <a:t>Polarized Light </a:t>
            </a:r>
            <a:r>
              <a:rPr lang="en-US" sz="2400" dirty="0" smtClean="0"/>
              <a:t>Microscope</a:t>
            </a:r>
            <a:endParaRPr lang="en-US" sz="2400" dirty="0"/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3810000" y="1434664"/>
            <a:ext cx="285432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19400" y="609600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Imaging a normal sample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0800000" flipV="1">
            <a:off x="3200400" y="64770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rot="10800000" flipV="1">
            <a:off x="3200400" y="3200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1971720" y="2914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983096" y="5962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04800" y="4233446"/>
            <a:ext cx="116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4800" y="3733800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304800" y="2209800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3581400" y="4257674"/>
            <a:ext cx="152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2692400" y="1596848"/>
            <a:ext cx="231776" cy="17589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2657474" y="3324048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2489200" y="4470222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2468220" y="332502"/>
            <a:ext cx="742950" cy="4163218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163">
                <a:moveTo>
                  <a:pt x="4727" y="10163"/>
                </a:moveTo>
                <a:lnTo>
                  <a:pt x="0" y="8832"/>
                </a:lnTo>
                <a:lnTo>
                  <a:pt x="0" y="5196"/>
                </a:lnTo>
                <a:lnTo>
                  <a:pt x="100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2374900" y="333000"/>
            <a:ext cx="746126" cy="4130874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6425">
                <a:moveTo>
                  <a:pt x="5625" y="6425"/>
                </a:moveTo>
                <a:lnTo>
                  <a:pt x="10000" y="5625"/>
                </a:lnTo>
                <a:lnTo>
                  <a:pt x="10000" y="330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2" name="Line 30"/>
          <p:cNvSpPr>
            <a:spLocks noChangeShapeType="1"/>
          </p:cNvSpPr>
          <p:nvPr/>
        </p:nvSpPr>
        <p:spPr bwMode="auto">
          <a:xfrm>
            <a:off x="3244850" y="4473398"/>
            <a:ext cx="2571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3254376" y="4470222"/>
            <a:ext cx="2571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2667000" y="4476572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2492376" y="4514672"/>
            <a:ext cx="311148" cy="1968732"/>
          </a:xfrm>
          <a:custGeom>
            <a:avLst/>
            <a:gdLst>
              <a:gd name="connsiteX0" fmla="*/ 4188 w 10000"/>
              <a:gd name="connsiteY0" fmla="*/ 0 h 8442"/>
              <a:gd name="connsiteX1" fmla="*/ 0 w 10000"/>
              <a:gd name="connsiteY1" fmla="*/ 988 h 8442"/>
              <a:gd name="connsiteX2" fmla="*/ 0 w 10000"/>
              <a:gd name="connsiteY2" fmla="*/ 4058 h 8442"/>
              <a:gd name="connsiteX3" fmla="*/ 10000 w 10000"/>
              <a:gd name="connsiteY3" fmla="*/ 8442 h 8442"/>
              <a:gd name="connsiteX0" fmla="*/ 4188 w 4188"/>
              <a:gd name="connsiteY0" fmla="*/ 0 h 4807"/>
              <a:gd name="connsiteX1" fmla="*/ 0 w 4188"/>
              <a:gd name="connsiteY1" fmla="*/ 1170 h 4807"/>
              <a:gd name="connsiteX2" fmla="*/ 0 w 4188"/>
              <a:gd name="connsiteY2" fmla="*/ 4807 h 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8" h="4807">
                <a:moveTo>
                  <a:pt x="4188" y="0"/>
                </a:moveTo>
                <a:lnTo>
                  <a:pt x="0" y="1170"/>
                </a:lnTo>
                <a:lnTo>
                  <a:pt x="0" y="480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2803526" y="4482922"/>
            <a:ext cx="327028" cy="2003384"/>
          </a:xfrm>
          <a:custGeom>
            <a:avLst/>
            <a:gdLst>
              <a:gd name="connsiteX0" fmla="*/ 5617 w 10000"/>
              <a:gd name="connsiteY0" fmla="*/ 0 h 8520"/>
              <a:gd name="connsiteX1" fmla="*/ 10000 w 10000"/>
              <a:gd name="connsiteY1" fmla="*/ 1061 h 8520"/>
              <a:gd name="connsiteX2" fmla="*/ 10000 w 10000"/>
              <a:gd name="connsiteY2" fmla="*/ 4132 h 8520"/>
              <a:gd name="connsiteX3" fmla="*/ 0 w 10000"/>
              <a:gd name="connsiteY3" fmla="*/ 8520 h 8520"/>
              <a:gd name="connsiteX0" fmla="*/ 0 w 4383"/>
              <a:gd name="connsiteY0" fmla="*/ 0 h 4850"/>
              <a:gd name="connsiteX1" fmla="*/ 4383 w 4383"/>
              <a:gd name="connsiteY1" fmla="*/ 1245 h 4850"/>
              <a:gd name="connsiteX2" fmla="*/ 4383 w 4383"/>
              <a:gd name="connsiteY2" fmla="*/ 4850 h 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3" h="4850">
                <a:moveTo>
                  <a:pt x="0" y="0"/>
                </a:moveTo>
                <a:lnTo>
                  <a:pt x="4383" y="1245"/>
                </a:lnTo>
                <a:lnTo>
                  <a:pt x="4383" y="485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28600" y="4766846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3733800" y="2860344"/>
            <a:ext cx="270192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Analyzer polarizer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3733800" y="5882890"/>
            <a:ext cx="15240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P</a:t>
            </a:r>
            <a:r>
              <a:rPr lang="en-US" sz="1600" dirty="0" smtClean="0">
                <a:latin typeface="Chalkboard" charset="0"/>
              </a:rPr>
              <a:t>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2590815" y="1066882"/>
            <a:ext cx="609585" cy="3385282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  <a:gd name="connsiteX0" fmla="*/ 4853 w 10000"/>
              <a:gd name="connsiteY0" fmla="*/ 9913 h 9913"/>
              <a:gd name="connsiteX1" fmla="*/ 10000 w 10000"/>
              <a:gd name="connsiteY1" fmla="*/ 8755 h 9913"/>
              <a:gd name="connsiteX2" fmla="*/ 10000 w 10000"/>
              <a:gd name="connsiteY2" fmla="*/ 5150 h 9913"/>
              <a:gd name="connsiteX3" fmla="*/ 0 w 10000"/>
              <a:gd name="connsiteY3" fmla="*/ 0 h 9913"/>
              <a:gd name="connsiteX0" fmla="*/ 4894 w 10000"/>
              <a:gd name="connsiteY0" fmla="*/ 10187 h 10187"/>
              <a:gd name="connsiteX1" fmla="*/ 10000 w 10000"/>
              <a:gd name="connsiteY1" fmla="*/ 8832 h 10187"/>
              <a:gd name="connsiteX2" fmla="*/ 10000 w 10000"/>
              <a:gd name="connsiteY2" fmla="*/ 5195 h 10187"/>
              <a:gd name="connsiteX3" fmla="*/ 0 w 10000"/>
              <a:gd name="connsiteY3" fmla="*/ 0 h 10187"/>
              <a:gd name="connsiteX0" fmla="*/ 4698 w 10000"/>
              <a:gd name="connsiteY0" fmla="*/ 10080 h 10080"/>
              <a:gd name="connsiteX1" fmla="*/ 10000 w 10000"/>
              <a:gd name="connsiteY1" fmla="*/ 8832 h 10080"/>
              <a:gd name="connsiteX2" fmla="*/ 10000 w 10000"/>
              <a:gd name="connsiteY2" fmla="*/ 5195 h 10080"/>
              <a:gd name="connsiteX3" fmla="*/ 0 w 10000"/>
              <a:gd name="connsiteY3" fmla="*/ 0 h 10080"/>
              <a:gd name="connsiteX0" fmla="*/ 2868 w 8170"/>
              <a:gd name="connsiteY0" fmla="*/ 8267 h 8267"/>
              <a:gd name="connsiteX1" fmla="*/ 8170 w 8170"/>
              <a:gd name="connsiteY1" fmla="*/ 7019 h 8267"/>
              <a:gd name="connsiteX2" fmla="*/ 8170 w 8170"/>
              <a:gd name="connsiteY2" fmla="*/ 3382 h 8267"/>
              <a:gd name="connsiteX3" fmla="*/ 0 w 8170"/>
              <a:gd name="connsiteY3" fmla="*/ 0 h 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0" h="8267">
                <a:moveTo>
                  <a:pt x="2868" y="8267"/>
                </a:moveTo>
                <a:lnTo>
                  <a:pt x="8170" y="7019"/>
                </a:lnTo>
                <a:lnTo>
                  <a:pt x="8170" y="3382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2388565" y="1143107"/>
            <a:ext cx="583216" cy="3352531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  <a:gd name="connsiteX0" fmla="*/ 5405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7850"/>
              <a:gd name="connsiteY0" fmla="*/ 8184 h 8184"/>
              <a:gd name="connsiteX1" fmla="*/ 0 w 7850"/>
              <a:gd name="connsiteY1" fmla="*/ 6857 h 8184"/>
              <a:gd name="connsiteX2" fmla="*/ 0 w 7850"/>
              <a:gd name="connsiteY2" fmla="*/ 3221 h 8184"/>
              <a:gd name="connsiteX3" fmla="*/ 7850 w 7850"/>
              <a:gd name="connsiteY3" fmla="*/ 0 h 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" h="8184">
                <a:moveTo>
                  <a:pt x="5799" y="8184"/>
                </a:moveTo>
                <a:lnTo>
                  <a:pt x="0" y="6857"/>
                </a:lnTo>
                <a:lnTo>
                  <a:pt x="0" y="3221"/>
                </a:lnTo>
                <a:lnTo>
                  <a:pt x="785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2498726" y="4473398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2362200" y="0"/>
            <a:ext cx="1219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smtClean="0"/>
              <a:t>Polarized Light </a:t>
            </a:r>
            <a:r>
              <a:rPr lang="en-US" sz="2400" dirty="0" smtClean="0"/>
              <a:t>Microscope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2819400" y="609600"/>
            <a:ext cx="356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Imaging a </a:t>
            </a:r>
            <a:r>
              <a:rPr lang="en-US" sz="2000" dirty="0" err="1" smtClean="0">
                <a:solidFill>
                  <a:srgbClr val="C00000"/>
                </a:solidFill>
              </a:rPr>
              <a:t>birefringent</a:t>
            </a:r>
            <a:r>
              <a:rPr lang="en-US" sz="2000" dirty="0" smtClean="0">
                <a:solidFill>
                  <a:srgbClr val="C00000"/>
                </a:solidFill>
              </a:rPr>
              <a:t> sample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62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590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971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43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 bwMode="auto">
          <a:xfrm>
            <a:off x="3276600" y="33528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rot="10800000" flipV="1">
            <a:off x="2895600" y="3200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5562600" y="1600200"/>
            <a:ext cx="3429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Bifrefringent</a:t>
            </a:r>
            <a:r>
              <a:rPr lang="en-US" dirty="0" smtClean="0">
                <a:latin typeface="Calibri" pitchFamily="34" charset="0"/>
              </a:rPr>
              <a:t> sample splits light into e- and o- rays, which see different refractive indices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 The phase retardation of one ray with respect to the other gives rise to elliptically polarized light, which is transmitted by the polarizer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83688" y="47180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81000" y="2438400"/>
            <a:ext cx="3654425" cy="2803525"/>
            <a:chOff x="608" y="1156"/>
            <a:chExt cx="2302" cy="1766"/>
          </a:xfrm>
        </p:grpSpPr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" y="1297"/>
              <a:ext cx="2235" cy="1589"/>
            </a:xfrm>
            <a:prstGeom prst="rect">
              <a:avLst/>
            </a:prstGeom>
            <a:noFill/>
          </p:spPr>
        </p:pic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608" y="2650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1056" y="1156"/>
              <a:ext cx="1328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0" y="2209800"/>
            <a:ext cx="3886200" cy="4114800"/>
          </a:xfrm>
        </p:spPr>
        <p:txBody>
          <a:bodyPr/>
          <a:lstStyle/>
          <a:p>
            <a:r>
              <a:rPr lang="en-US" dirty="0" smtClean="0"/>
              <a:t>Polarization: orientation of E-field.</a:t>
            </a:r>
          </a:p>
          <a:p>
            <a:endParaRPr lang="en-US" dirty="0" smtClean="0"/>
          </a:p>
          <a:p>
            <a:r>
              <a:rPr lang="en-US" dirty="0" smtClean="0"/>
              <a:t>Most light sources produce </a:t>
            </a:r>
            <a:r>
              <a:rPr lang="en-US" dirty="0" err="1" smtClean="0"/>
              <a:t>unpolarized</a:t>
            </a:r>
            <a:r>
              <a:rPr lang="en-US" dirty="0" smtClean="0"/>
              <a:t> light – no preferred polarization angle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1971720" y="2914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983096" y="5962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04800" y="4233446"/>
            <a:ext cx="116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4800" y="3733800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304800" y="2209800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3581400" y="4257674"/>
            <a:ext cx="152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2692400" y="1596848"/>
            <a:ext cx="231776" cy="17589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2657474" y="3324048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2489200" y="4470222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2468220" y="332502"/>
            <a:ext cx="742950" cy="4163218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163">
                <a:moveTo>
                  <a:pt x="4727" y="10163"/>
                </a:moveTo>
                <a:lnTo>
                  <a:pt x="0" y="8832"/>
                </a:lnTo>
                <a:lnTo>
                  <a:pt x="0" y="5196"/>
                </a:lnTo>
                <a:lnTo>
                  <a:pt x="100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2374900" y="333000"/>
            <a:ext cx="746126" cy="4130874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6425">
                <a:moveTo>
                  <a:pt x="5625" y="6425"/>
                </a:moveTo>
                <a:lnTo>
                  <a:pt x="10000" y="5625"/>
                </a:lnTo>
                <a:lnTo>
                  <a:pt x="10000" y="330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2" name="Line 30"/>
          <p:cNvSpPr>
            <a:spLocks noChangeShapeType="1"/>
          </p:cNvSpPr>
          <p:nvPr/>
        </p:nvSpPr>
        <p:spPr bwMode="auto">
          <a:xfrm>
            <a:off x="3244850" y="4473398"/>
            <a:ext cx="2571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3254376" y="4470222"/>
            <a:ext cx="2571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2667000" y="4476572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2492376" y="4514672"/>
            <a:ext cx="311148" cy="1968732"/>
          </a:xfrm>
          <a:custGeom>
            <a:avLst/>
            <a:gdLst>
              <a:gd name="connsiteX0" fmla="*/ 4188 w 10000"/>
              <a:gd name="connsiteY0" fmla="*/ 0 h 8442"/>
              <a:gd name="connsiteX1" fmla="*/ 0 w 10000"/>
              <a:gd name="connsiteY1" fmla="*/ 988 h 8442"/>
              <a:gd name="connsiteX2" fmla="*/ 0 w 10000"/>
              <a:gd name="connsiteY2" fmla="*/ 4058 h 8442"/>
              <a:gd name="connsiteX3" fmla="*/ 10000 w 10000"/>
              <a:gd name="connsiteY3" fmla="*/ 8442 h 8442"/>
              <a:gd name="connsiteX0" fmla="*/ 4188 w 4188"/>
              <a:gd name="connsiteY0" fmla="*/ 0 h 4807"/>
              <a:gd name="connsiteX1" fmla="*/ 0 w 4188"/>
              <a:gd name="connsiteY1" fmla="*/ 1170 h 4807"/>
              <a:gd name="connsiteX2" fmla="*/ 0 w 4188"/>
              <a:gd name="connsiteY2" fmla="*/ 4807 h 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8" h="4807">
                <a:moveTo>
                  <a:pt x="4188" y="0"/>
                </a:moveTo>
                <a:lnTo>
                  <a:pt x="0" y="1170"/>
                </a:lnTo>
                <a:lnTo>
                  <a:pt x="0" y="480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2803526" y="4482922"/>
            <a:ext cx="327028" cy="2003384"/>
          </a:xfrm>
          <a:custGeom>
            <a:avLst/>
            <a:gdLst>
              <a:gd name="connsiteX0" fmla="*/ 5617 w 10000"/>
              <a:gd name="connsiteY0" fmla="*/ 0 h 8520"/>
              <a:gd name="connsiteX1" fmla="*/ 10000 w 10000"/>
              <a:gd name="connsiteY1" fmla="*/ 1061 h 8520"/>
              <a:gd name="connsiteX2" fmla="*/ 10000 w 10000"/>
              <a:gd name="connsiteY2" fmla="*/ 4132 h 8520"/>
              <a:gd name="connsiteX3" fmla="*/ 0 w 10000"/>
              <a:gd name="connsiteY3" fmla="*/ 8520 h 8520"/>
              <a:gd name="connsiteX0" fmla="*/ 0 w 4383"/>
              <a:gd name="connsiteY0" fmla="*/ 0 h 4850"/>
              <a:gd name="connsiteX1" fmla="*/ 4383 w 4383"/>
              <a:gd name="connsiteY1" fmla="*/ 1245 h 4850"/>
              <a:gd name="connsiteX2" fmla="*/ 4383 w 4383"/>
              <a:gd name="connsiteY2" fmla="*/ 4850 h 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3" h="4850">
                <a:moveTo>
                  <a:pt x="0" y="0"/>
                </a:moveTo>
                <a:lnTo>
                  <a:pt x="4383" y="1245"/>
                </a:lnTo>
                <a:lnTo>
                  <a:pt x="4383" y="485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28600" y="4766846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3733800" y="2860344"/>
            <a:ext cx="270192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Analyzer polarizer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3733800" y="5882890"/>
            <a:ext cx="15240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P</a:t>
            </a:r>
            <a:r>
              <a:rPr lang="en-US" sz="1600" dirty="0" smtClean="0">
                <a:latin typeface="Chalkboard" charset="0"/>
              </a:rPr>
              <a:t>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2590815" y="1066882"/>
            <a:ext cx="609585" cy="3385282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  <a:gd name="connsiteX0" fmla="*/ 4853 w 10000"/>
              <a:gd name="connsiteY0" fmla="*/ 9913 h 9913"/>
              <a:gd name="connsiteX1" fmla="*/ 10000 w 10000"/>
              <a:gd name="connsiteY1" fmla="*/ 8755 h 9913"/>
              <a:gd name="connsiteX2" fmla="*/ 10000 w 10000"/>
              <a:gd name="connsiteY2" fmla="*/ 5150 h 9913"/>
              <a:gd name="connsiteX3" fmla="*/ 0 w 10000"/>
              <a:gd name="connsiteY3" fmla="*/ 0 h 9913"/>
              <a:gd name="connsiteX0" fmla="*/ 4894 w 10000"/>
              <a:gd name="connsiteY0" fmla="*/ 10187 h 10187"/>
              <a:gd name="connsiteX1" fmla="*/ 10000 w 10000"/>
              <a:gd name="connsiteY1" fmla="*/ 8832 h 10187"/>
              <a:gd name="connsiteX2" fmla="*/ 10000 w 10000"/>
              <a:gd name="connsiteY2" fmla="*/ 5195 h 10187"/>
              <a:gd name="connsiteX3" fmla="*/ 0 w 10000"/>
              <a:gd name="connsiteY3" fmla="*/ 0 h 10187"/>
              <a:gd name="connsiteX0" fmla="*/ 4698 w 10000"/>
              <a:gd name="connsiteY0" fmla="*/ 10080 h 10080"/>
              <a:gd name="connsiteX1" fmla="*/ 10000 w 10000"/>
              <a:gd name="connsiteY1" fmla="*/ 8832 h 10080"/>
              <a:gd name="connsiteX2" fmla="*/ 10000 w 10000"/>
              <a:gd name="connsiteY2" fmla="*/ 5195 h 10080"/>
              <a:gd name="connsiteX3" fmla="*/ 0 w 10000"/>
              <a:gd name="connsiteY3" fmla="*/ 0 h 10080"/>
              <a:gd name="connsiteX0" fmla="*/ 2868 w 8170"/>
              <a:gd name="connsiteY0" fmla="*/ 8267 h 8267"/>
              <a:gd name="connsiteX1" fmla="*/ 8170 w 8170"/>
              <a:gd name="connsiteY1" fmla="*/ 7019 h 8267"/>
              <a:gd name="connsiteX2" fmla="*/ 8170 w 8170"/>
              <a:gd name="connsiteY2" fmla="*/ 3382 h 8267"/>
              <a:gd name="connsiteX3" fmla="*/ 0 w 8170"/>
              <a:gd name="connsiteY3" fmla="*/ 0 h 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0" h="8267">
                <a:moveTo>
                  <a:pt x="2868" y="8267"/>
                </a:moveTo>
                <a:lnTo>
                  <a:pt x="8170" y="7019"/>
                </a:lnTo>
                <a:lnTo>
                  <a:pt x="8170" y="3382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2388565" y="1143107"/>
            <a:ext cx="583216" cy="3352531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  <a:gd name="connsiteX0" fmla="*/ 5405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7850"/>
              <a:gd name="connsiteY0" fmla="*/ 8184 h 8184"/>
              <a:gd name="connsiteX1" fmla="*/ 0 w 7850"/>
              <a:gd name="connsiteY1" fmla="*/ 6857 h 8184"/>
              <a:gd name="connsiteX2" fmla="*/ 0 w 7850"/>
              <a:gd name="connsiteY2" fmla="*/ 3221 h 8184"/>
              <a:gd name="connsiteX3" fmla="*/ 7850 w 7850"/>
              <a:gd name="connsiteY3" fmla="*/ 0 h 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" h="8184">
                <a:moveTo>
                  <a:pt x="5799" y="8184"/>
                </a:moveTo>
                <a:lnTo>
                  <a:pt x="0" y="6857"/>
                </a:lnTo>
                <a:lnTo>
                  <a:pt x="0" y="3221"/>
                </a:lnTo>
                <a:lnTo>
                  <a:pt x="785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2498726" y="4473398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2362200" y="0"/>
            <a:ext cx="1219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smtClean="0"/>
              <a:t>Polarized Light </a:t>
            </a:r>
            <a:r>
              <a:rPr lang="en-US" sz="2400" dirty="0" smtClean="0"/>
              <a:t>Microscope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2819400" y="609600"/>
            <a:ext cx="356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Imaging a </a:t>
            </a:r>
            <a:r>
              <a:rPr lang="en-US" sz="2000" dirty="0" err="1" smtClean="0">
                <a:solidFill>
                  <a:srgbClr val="C00000"/>
                </a:solidFill>
              </a:rPr>
              <a:t>birefringent</a:t>
            </a:r>
            <a:r>
              <a:rPr lang="en-US" sz="2000" dirty="0" smtClean="0">
                <a:solidFill>
                  <a:srgbClr val="C00000"/>
                </a:solidFill>
              </a:rPr>
              <a:t> sample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62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590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971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43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 bwMode="auto">
          <a:xfrm>
            <a:off x="3276600" y="33528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rot="10800000" flipV="1">
            <a:off x="2895600" y="3200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743200"/>
            <a:ext cx="28575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/>
          <p:cNvSpPr txBox="1"/>
          <p:nvPr/>
        </p:nvSpPr>
        <p:spPr>
          <a:xfrm>
            <a:off x="5029200" y="55626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Birefringent</a:t>
            </a:r>
            <a:r>
              <a:rPr lang="en-US" dirty="0" smtClean="0"/>
              <a:t> sample is bright on dark background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1981200" y="5638800"/>
            <a:ext cx="1676400" cy="15240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1971720" y="2914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1983096" y="5962472"/>
            <a:ext cx="1676400" cy="152400"/>
          </a:xfrm>
          <a:prstGeom prst="rect">
            <a:avLst/>
          </a:prstGeom>
          <a:solidFill>
            <a:srgbClr val="CC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04800" y="4233446"/>
            <a:ext cx="116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4800" y="3733800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304800" y="2209800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3581400" y="4257674"/>
            <a:ext cx="152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2692400" y="1596848"/>
            <a:ext cx="231776" cy="17589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2657474" y="3324048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2489200" y="4470222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2468220" y="332502"/>
            <a:ext cx="742950" cy="4163218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163">
                <a:moveTo>
                  <a:pt x="4727" y="10163"/>
                </a:moveTo>
                <a:lnTo>
                  <a:pt x="0" y="8832"/>
                </a:lnTo>
                <a:lnTo>
                  <a:pt x="0" y="5196"/>
                </a:lnTo>
                <a:lnTo>
                  <a:pt x="100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2374900" y="333000"/>
            <a:ext cx="746126" cy="4130874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6425">
                <a:moveTo>
                  <a:pt x="5625" y="6425"/>
                </a:moveTo>
                <a:lnTo>
                  <a:pt x="10000" y="5625"/>
                </a:lnTo>
                <a:lnTo>
                  <a:pt x="10000" y="330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2" name="Line 30"/>
          <p:cNvSpPr>
            <a:spLocks noChangeShapeType="1"/>
          </p:cNvSpPr>
          <p:nvPr/>
        </p:nvSpPr>
        <p:spPr bwMode="auto">
          <a:xfrm>
            <a:off x="3244850" y="4473398"/>
            <a:ext cx="2571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3254376" y="4470222"/>
            <a:ext cx="25717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2667000" y="4476572"/>
            <a:ext cx="292100" cy="1143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2492376" y="4514672"/>
            <a:ext cx="311148" cy="1968732"/>
          </a:xfrm>
          <a:custGeom>
            <a:avLst/>
            <a:gdLst>
              <a:gd name="connsiteX0" fmla="*/ 4188 w 10000"/>
              <a:gd name="connsiteY0" fmla="*/ 0 h 8442"/>
              <a:gd name="connsiteX1" fmla="*/ 0 w 10000"/>
              <a:gd name="connsiteY1" fmla="*/ 988 h 8442"/>
              <a:gd name="connsiteX2" fmla="*/ 0 w 10000"/>
              <a:gd name="connsiteY2" fmla="*/ 4058 h 8442"/>
              <a:gd name="connsiteX3" fmla="*/ 10000 w 10000"/>
              <a:gd name="connsiteY3" fmla="*/ 8442 h 8442"/>
              <a:gd name="connsiteX0" fmla="*/ 4188 w 4188"/>
              <a:gd name="connsiteY0" fmla="*/ 0 h 4807"/>
              <a:gd name="connsiteX1" fmla="*/ 0 w 4188"/>
              <a:gd name="connsiteY1" fmla="*/ 1170 h 4807"/>
              <a:gd name="connsiteX2" fmla="*/ 0 w 4188"/>
              <a:gd name="connsiteY2" fmla="*/ 4807 h 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8" h="4807">
                <a:moveTo>
                  <a:pt x="4188" y="0"/>
                </a:moveTo>
                <a:lnTo>
                  <a:pt x="0" y="1170"/>
                </a:lnTo>
                <a:lnTo>
                  <a:pt x="0" y="480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2803526" y="4482922"/>
            <a:ext cx="327028" cy="2003384"/>
          </a:xfrm>
          <a:custGeom>
            <a:avLst/>
            <a:gdLst>
              <a:gd name="connsiteX0" fmla="*/ 5617 w 10000"/>
              <a:gd name="connsiteY0" fmla="*/ 0 h 8520"/>
              <a:gd name="connsiteX1" fmla="*/ 10000 w 10000"/>
              <a:gd name="connsiteY1" fmla="*/ 1061 h 8520"/>
              <a:gd name="connsiteX2" fmla="*/ 10000 w 10000"/>
              <a:gd name="connsiteY2" fmla="*/ 4132 h 8520"/>
              <a:gd name="connsiteX3" fmla="*/ 0 w 10000"/>
              <a:gd name="connsiteY3" fmla="*/ 8520 h 8520"/>
              <a:gd name="connsiteX0" fmla="*/ 0 w 4383"/>
              <a:gd name="connsiteY0" fmla="*/ 0 h 4850"/>
              <a:gd name="connsiteX1" fmla="*/ 4383 w 4383"/>
              <a:gd name="connsiteY1" fmla="*/ 1245 h 4850"/>
              <a:gd name="connsiteX2" fmla="*/ 4383 w 4383"/>
              <a:gd name="connsiteY2" fmla="*/ 4850 h 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3" h="4850">
                <a:moveTo>
                  <a:pt x="0" y="0"/>
                </a:moveTo>
                <a:lnTo>
                  <a:pt x="4383" y="1245"/>
                </a:lnTo>
                <a:lnTo>
                  <a:pt x="4383" y="485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28600" y="4766846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3733800" y="2860344"/>
            <a:ext cx="270192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Analyzer polarizer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3733800" y="5882890"/>
            <a:ext cx="15240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P</a:t>
            </a:r>
            <a:r>
              <a:rPr lang="en-US" sz="1600" dirty="0" smtClean="0">
                <a:latin typeface="Chalkboard" charset="0"/>
              </a:rPr>
              <a:t>olarizer</a:t>
            </a:r>
            <a:endParaRPr lang="en-US" sz="1600" dirty="0">
              <a:latin typeface="Chalkboard" charset="0"/>
            </a:endParaRPr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2590815" y="1066882"/>
            <a:ext cx="609585" cy="3385282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  <a:gd name="connsiteX0" fmla="*/ 4853 w 10000"/>
              <a:gd name="connsiteY0" fmla="*/ 9913 h 9913"/>
              <a:gd name="connsiteX1" fmla="*/ 10000 w 10000"/>
              <a:gd name="connsiteY1" fmla="*/ 8755 h 9913"/>
              <a:gd name="connsiteX2" fmla="*/ 10000 w 10000"/>
              <a:gd name="connsiteY2" fmla="*/ 5150 h 9913"/>
              <a:gd name="connsiteX3" fmla="*/ 0 w 10000"/>
              <a:gd name="connsiteY3" fmla="*/ 0 h 9913"/>
              <a:gd name="connsiteX0" fmla="*/ 4894 w 10000"/>
              <a:gd name="connsiteY0" fmla="*/ 10187 h 10187"/>
              <a:gd name="connsiteX1" fmla="*/ 10000 w 10000"/>
              <a:gd name="connsiteY1" fmla="*/ 8832 h 10187"/>
              <a:gd name="connsiteX2" fmla="*/ 10000 w 10000"/>
              <a:gd name="connsiteY2" fmla="*/ 5195 h 10187"/>
              <a:gd name="connsiteX3" fmla="*/ 0 w 10000"/>
              <a:gd name="connsiteY3" fmla="*/ 0 h 10187"/>
              <a:gd name="connsiteX0" fmla="*/ 4698 w 10000"/>
              <a:gd name="connsiteY0" fmla="*/ 10080 h 10080"/>
              <a:gd name="connsiteX1" fmla="*/ 10000 w 10000"/>
              <a:gd name="connsiteY1" fmla="*/ 8832 h 10080"/>
              <a:gd name="connsiteX2" fmla="*/ 10000 w 10000"/>
              <a:gd name="connsiteY2" fmla="*/ 5195 h 10080"/>
              <a:gd name="connsiteX3" fmla="*/ 0 w 10000"/>
              <a:gd name="connsiteY3" fmla="*/ 0 h 10080"/>
              <a:gd name="connsiteX0" fmla="*/ 2868 w 8170"/>
              <a:gd name="connsiteY0" fmla="*/ 8267 h 8267"/>
              <a:gd name="connsiteX1" fmla="*/ 8170 w 8170"/>
              <a:gd name="connsiteY1" fmla="*/ 7019 h 8267"/>
              <a:gd name="connsiteX2" fmla="*/ 8170 w 8170"/>
              <a:gd name="connsiteY2" fmla="*/ 3382 h 8267"/>
              <a:gd name="connsiteX3" fmla="*/ 0 w 8170"/>
              <a:gd name="connsiteY3" fmla="*/ 0 h 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0" h="8267">
                <a:moveTo>
                  <a:pt x="2868" y="8267"/>
                </a:moveTo>
                <a:lnTo>
                  <a:pt x="8170" y="7019"/>
                </a:lnTo>
                <a:lnTo>
                  <a:pt x="8170" y="3382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2388565" y="1143107"/>
            <a:ext cx="583216" cy="3352531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727 w 10000"/>
              <a:gd name="connsiteY0" fmla="*/ 10163 h 10163"/>
              <a:gd name="connsiteX1" fmla="*/ 0 w 10000"/>
              <a:gd name="connsiteY1" fmla="*/ 8832 h 10163"/>
              <a:gd name="connsiteX2" fmla="*/ 0 w 10000"/>
              <a:gd name="connsiteY2" fmla="*/ 5196 h 10163"/>
              <a:gd name="connsiteX3" fmla="*/ 10000 w 10000"/>
              <a:gd name="connsiteY3" fmla="*/ 0 h 10163"/>
              <a:gd name="connsiteX0" fmla="*/ 5405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10000"/>
              <a:gd name="connsiteY0" fmla="*/ 10159 h 10159"/>
              <a:gd name="connsiteX1" fmla="*/ 0 w 10000"/>
              <a:gd name="connsiteY1" fmla="*/ 8832 h 10159"/>
              <a:gd name="connsiteX2" fmla="*/ 0 w 10000"/>
              <a:gd name="connsiteY2" fmla="*/ 5196 h 10159"/>
              <a:gd name="connsiteX3" fmla="*/ 10000 w 10000"/>
              <a:gd name="connsiteY3" fmla="*/ 0 h 10159"/>
              <a:gd name="connsiteX0" fmla="*/ 5799 w 7850"/>
              <a:gd name="connsiteY0" fmla="*/ 8184 h 8184"/>
              <a:gd name="connsiteX1" fmla="*/ 0 w 7850"/>
              <a:gd name="connsiteY1" fmla="*/ 6857 h 8184"/>
              <a:gd name="connsiteX2" fmla="*/ 0 w 7850"/>
              <a:gd name="connsiteY2" fmla="*/ 3221 h 8184"/>
              <a:gd name="connsiteX3" fmla="*/ 7850 w 7850"/>
              <a:gd name="connsiteY3" fmla="*/ 0 h 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" h="8184">
                <a:moveTo>
                  <a:pt x="5799" y="8184"/>
                </a:moveTo>
                <a:lnTo>
                  <a:pt x="0" y="6857"/>
                </a:lnTo>
                <a:lnTo>
                  <a:pt x="0" y="3221"/>
                </a:lnTo>
                <a:lnTo>
                  <a:pt x="785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2498726" y="4473398"/>
            <a:ext cx="64770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2362200" y="0"/>
            <a:ext cx="1219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smtClean="0"/>
              <a:t>Polarized Light </a:t>
            </a:r>
            <a:r>
              <a:rPr lang="en-US" sz="2400" dirty="0" smtClean="0"/>
              <a:t>Microscope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00" y="609600"/>
            <a:ext cx="5947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Add a compensator (wave plate) for better contrast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62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590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9718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43200" y="4038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 bwMode="auto">
          <a:xfrm>
            <a:off x="3276600" y="33528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rot="10800000" flipV="1">
            <a:off x="2895600" y="3200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743200"/>
            <a:ext cx="28575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3733800" y="5562600"/>
            <a:ext cx="15240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latin typeface="Chalkboard" charset="0"/>
              </a:rPr>
              <a:t>Compensator</a:t>
            </a:r>
            <a:endParaRPr lang="en-US" sz="1600" dirty="0">
              <a:latin typeface="Chalkboard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rot="10800000" flipV="1">
            <a:off x="3200400" y="64008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45" name="Oval 44"/>
          <p:cNvSpPr/>
          <p:nvPr/>
        </p:nvSpPr>
        <p:spPr bwMode="auto">
          <a:xfrm rot="18858361">
            <a:off x="3174607" y="5410933"/>
            <a:ext cx="254702" cy="10644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46" name="Straight Arrow Connector 45"/>
          <p:cNvCxnSpPr>
            <a:endCxn id="45" idx="0"/>
          </p:cNvCxnSpPr>
          <p:nvPr/>
        </p:nvCxnSpPr>
        <p:spPr bwMode="auto">
          <a:xfrm flipH="1">
            <a:off x="3263870" y="5410200"/>
            <a:ext cx="12730" cy="16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667000"/>
            <a:ext cx="28194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implementation: LC-</a:t>
            </a:r>
            <a:r>
              <a:rPr lang="en-US" dirty="0" err="1" smtClean="0"/>
              <a:t>Polscope</a:t>
            </a:r>
            <a:r>
              <a:rPr lang="en-US" dirty="0" smtClean="0"/>
              <a:t> (</a:t>
            </a:r>
            <a:r>
              <a:rPr lang="en-US" dirty="0" err="1" smtClean="0"/>
              <a:t>Abrio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a circular polarizer analyzer and variable liquid crystal retarders to measure orientation independent polarization.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Polarized light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for</a:t>
            </a:r>
          </a:p>
          <a:p>
            <a:pPr lvl="1"/>
            <a:r>
              <a:rPr lang="en-US" dirty="0" smtClean="0"/>
              <a:t>Seeing ordered structures in the cell:</a:t>
            </a:r>
          </a:p>
          <a:p>
            <a:pPr lvl="1"/>
            <a:r>
              <a:rPr lang="en-US" dirty="0" smtClean="0"/>
              <a:t>Spindles</a:t>
            </a:r>
          </a:p>
          <a:p>
            <a:pPr lvl="1"/>
            <a:r>
              <a:rPr lang="en-US" dirty="0" smtClean="0"/>
              <a:t>Other </a:t>
            </a:r>
            <a:r>
              <a:rPr lang="en-US" dirty="0" err="1" smtClean="0"/>
              <a:t>cytoskeletal</a:t>
            </a:r>
            <a:r>
              <a:rPr lang="en-US" dirty="0" smtClean="0"/>
              <a:t> structures</a:t>
            </a:r>
          </a:p>
          <a:p>
            <a:pPr lvl="1"/>
            <a:r>
              <a:rPr lang="en-US" dirty="0" smtClean="0"/>
              <a:t>Membranes</a:t>
            </a:r>
          </a:p>
          <a:p>
            <a:pPr lvl="1"/>
            <a:r>
              <a:rPr lang="en-US" dirty="0" smtClean="0"/>
              <a:t>Collagen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staining required!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</a:t>
            </a:r>
            <a:r>
              <a:rPr lang="en-US" dirty="0" err="1" smtClean="0"/>
              <a:t>astrocyte</a:t>
            </a:r>
            <a:r>
              <a:rPr lang="en-US" dirty="0" smtClean="0"/>
              <a:t> (from CRI)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43200"/>
            <a:ext cx="39052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http://www.cri-inc.com/img/gallery/sets/abrio_ls_02.jpg?cachebuster=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743200"/>
            <a:ext cx="3905250" cy="25241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1000" y="5257800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Brightfield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525780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309271"/>
            <a:ext cx="64770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95389" y="621464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Rudolf </a:t>
            </a:r>
            <a:r>
              <a:rPr lang="en-US" sz="1600" dirty="0" err="1" smtClean="0">
                <a:solidFill>
                  <a:schemeClr val="bg1"/>
                </a:solidFill>
              </a:rPr>
              <a:t>Oldenbourg</a:t>
            </a:r>
            <a:r>
              <a:rPr lang="en-US" sz="1600" dirty="0" smtClean="0">
                <a:solidFill>
                  <a:schemeClr val="bg1"/>
                </a:solidFill>
              </a:rPr>
              <a:t> and James </a:t>
            </a:r>
            <a:r>
              <a:rPr lang="en-US" sz="1600" dirty="0" err="1" smtClean="0">
                <a:solidFill>
                  <a:schemeClr val="bg1"/>
                </a:solidFill>
              </a:rPr>
              <a:t>LaFountain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Crane Fly </a:t>
            </a:r>
            <a:r>
              <a:rPr lang="en-US" dirty="0" err="1" smtClean="0">
                <a:solidFill>
                  <a:schemeClr val="bg1"/>
                </a:solidFill>
              </a:rPr>
              <a:t>Spermatocytes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Douglas B. </a:t>
            </a:r>
            <a:r>
              <a:rPr lang="en-US" dirty="0" smtClean="0">
                <a:ea typeface="ヒラギノ角ゴ Pro W3" pitchFamily="84" charset="-128"/>
              </a:rPr>
              <a:t>Murphy, </a:t>
            </a:r>
            <a:r>
              <a:rPr lang="en-US" dirty="0">
                <a:ea typeface="ヒラギノ角ゴ Pro W3" pitchFamily="84" charset="-128"/>
              </a:rPr>
              <a:t>“Fundamentals of Light Microscopy and Electronic Imaging</a:t>
            </a:r>
            <a:r>
              <a:rPr lang="en-US" dirty="0" smtClean="0">
                <a:ea typeface="ヒラギノ角ゴ Pro W3" pitchFamily="84" charset="-128"/>
              </a:rPr>
              <a:t>”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ea typeface="ヒラギノ角ゴ Pro W3" pitchFamily="84" charset="-128"/>
              </a:rPr>
              <a:t>Hecht, “Optics</a:t>
            </a:r>
            <a:r>
              <a:rPr lang="en-US" dirty="0" smtClean="0">
                <a:ea typeface="ヒラギノ角ゴ Pro W3" pitchFamily="84" charset="-128"/>
              </a:rPr>
              <a:t>”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ea typeface="ヒラギノ角ゴ Pro W3" pitchFamily="84" charset="-128"/>
              </a:rPr>
              <a:t>Slides available: http://nic.ucsf.edu/dokuwiki/doku.php?id=presentations</a:t>
            </a:r>
            <a:endParaRPr lang="en-US" dirty="0">
              <a:ea typeface="ヒラギノ角ゴ Pro W3" pitchFamily="84" charset="-128"/>
            </a:endParaRP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2438400" y="47244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609600" y="55626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Orion Weiner / Mats </a:t>
            </a:r>
            <a:r>
              <a:rPr lang="en-US" dirty="0" err="1" smtClean="0">
                <a:ea typeface="ヒラギノ角ゴ Pro W3" pitchFamily="84" charset="-128"/>
              </a:rPr>
              <a:t>Gustafsson</a:t>
            </a:r>
            <a:r>
              <a:rPr lang="en-US" dirty="0" smtClean="0">
                <a:ea typeface="ヒラギノ角ゴ Pro W3" pitchFamily="84" charset="-128"/>
              </a:rPr>
              <a:t> / Rudolf </a:t>
            </a:r>
            <a:r>
              <a:rPr lang="en-US" dirty="0" err="1" smtClean="0">
                <a:ea typeface="ヒラギノ角ゴ Pro W3" pitchFamily="84" charset="-128"/>
              </a:rPr>
              <a:t>Oldenbourg</a:t>
            </a:r>
            <a:endParaRPr lang="en-US" dirty="0">
              <a:ea typeface="ヒラギノ角ゴ Pro W3" pitchFamily="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83688" y="47180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Polarizers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2209800"/>
            <a:ext cx="8001000" cy="4114800"/>
          </a:xfrm>
        </p:spPr>
        <p:txBody>
          <a:bodyPr/>
          <a:lstStyle/>
          <a:p>
            <a:r>
              <a:rPr lang="en-US" dirty="0" err="1" smtClean="0"/>
              <a:t>Polarizers</a:t>
            </a:r>
            <a:r>
              <a:rPr lang="en-US" dirty="0" smtClean="0"/>
              <a:t> specifically transmit one polarization angle of light</a:t>
            </a:r>
          </a:p>
          <a:p>
            <a:endParaRPr lang="en-US" dirty="0" smtClean="0"/>
          </a:p>
          <a:p>
            <a:r>
              <a:rPr lang="en-US" dirty="0" smtClean="0"/>
              <a:t>Crossed </a:t>
            </a:r>
            <a:r>
              <a:rPr lang="en-US" dirty="0" err="1" smtClean="0"/>
              <a:t>polarizers</a:t>
            </a:r>
            <a:r>
              <a:rPr lang="en-US" dirty="0" smtClean="0"/>
              <a:t> transmit no light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H="1">
            <a:off x="2133600" y="54102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095500" y="5686425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33599" y="54102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305050" y="5581826"/>
            <a:ext cx="666750" cy="18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352800" y="49530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81200" y="5678488"/>
            <a:ext cx="12954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0"/>
            <a:endCxn id="21" idx="4"/>
          </p:cNvCxnSpPr>
          <p:nvPr/>
        </p:nvCxnSpPr>
        <p:spPr bwMode="auto">
          <a:xfrm rot="16200000" flipH="1">
            <a:off x="3009900" y="5638800"/>
            <a:ext cx="1371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5029200" y="49530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3924300" y="5703887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4191000" y="5697538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0" idx="2"/>
            <a:endCxn id="30" idx="6"/>
          </p:cNvCxnSpPr>
          <p:nvPr/>
        </p:nvCxnSpPr>
        <p:spPr bwMode="auto">
          <a:xfrm rot="10800000" flipH="1">
            <a:off x="5029200" y="5638800"/>
            <a:ext cx="685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867400" y="563880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943600" y="54197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09801"/>
            <a:ext cx="3865562" cy="533400"/>
          </a:xfrm>
          <a:prstGeom prst="rect">
            <a:avLst/>
          </a:prstGeom>
          <a:noFill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865562" cy="533400"/>
          </a:xfrm>
          <a:prstGeom prst="rect">
            <a:avLst/>
          </a:prstGeom>
          <a:noFill/>
        </p:spPr>
      </p:pic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dirty="0" smtClean="0"/>
              <a:t>Interference and polarization</a:t>
            </a:r>
            <a:endParaRPr lang="en-US" dirty="0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012950" y="971550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In phase</a:t>
            </a:r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374650" y="14652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55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1563688"/>
            <a:ext cx="3865562" cy="1503362"/>
          </a:xfrm>
          <a:prstGeom prst="rect">
            <a:avLst/>
          </a:prstGeom>
          <a:noFill/>
        </p:spPr>
      </p:pic>
      <p:sp>
        <p:nvSpPr>
          <p:cNvPr id="195596" name="Rectangle 12"/>
          <p:cNvSpPr>
            <a:spLocks noChangeArrowheads="1"/>
          </p:cNvSpPr>
          <p:nvPr/>
        </p:nvSpPr>
        <p:spPr bwMode="auto">
          <a:xfrm>
            <a:off x="328613" y="2352675"/>
            <a:ext cx="3762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195598" name="Rectangle 14"/>
          <p:cNvSpPr>
            <a:spLocks noChangeArrowheads="1"/>
          </p:cNvSpPr>
          <p:nvPr/>
        </p:nvSpPr>
        <p:spPr bwMode="auto">
          <a:xfrm>
            <a:off x="4595813" y="19637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sp>
        <p:nvSpPr>
          <p:cNvPr id="195601" name="Rectangle 17"/>
          <p:cNvSpPr>
            <a:spLocks noChangeArrowheads="1"/>
          </p:cNvSpPr>
          <p:nvPr/>
        </p:nvSpPr>
        <p:spPr bwMode="auto">
          <a:xfrm>
            <a:off x="6062459" y="1098550"/>
            <a:ext cx="1980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halkboard" charset="0"/>
              </a:rPr>
              <a:t>linearly polarized</a:t>
            </a:r>
            <a:endParaRPr lang="en-US" sz="1800" dirty="0">
              <a:solidFill>
                <a:schemeClr val="tx2"/>
              </a:solidFill>
              <a:latin typeface="Chalkboard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rot="5400000" flipH="1" flipV="1">
            <a:off x="573088" y="15605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7" name="Oval 26"/>
          <p:cNvSpPr/>
          <p:nvPr/>
        </p:nvSpPr>
        <p:spPr bwMode="auto">
          <a:xfrm>
            <a:off x="647700" y="2133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rot="5400000" flipH="1" flipV="1">
            <a:off x="571500" y="21701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5068888" y="1712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5105400" y="1638300"/>
            <a:ext cx="152400" cy="1508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4114800" y="1524000"/>
            <a:ext cx="5334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51"/>
          <p:cNvGrpSpPr/>
          <p:nvPr/>
        </p:nvGrpSpPr>
        <p:grpSpPr>
          <a:xfrm>
            <a:off x="273051" y="3962400"/>
            <a:ext cx="8697911" cy="1981200"/>
            <a:chOff x="273051" y="3962400"/>
            <a:chExt cx="8697911" cy="1981200"/>
          </a:xfrm>
        </p:grpSpPr>
        <p:sp>
          <p:nvSpPr>
            <p:cNvPr id="195600" name="Rectangle 16"/>
            <p:cNvSpPr>
              <a:spLocks noChangeArrowheads="1"/>
            </p:cNvSpPr>
            <p:nvPr/>
          </p:nvSpPr>
          <p:spPr bwMode="auto">
            <a:xfrm>
              <a:off x="4595813" y="4922838"/>
              <a:ext cx="357187" cy="541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tx2"/>
                  </a:solidFill>
                  <a:latin typeface="Chalkboard" charset="0"/>
                </a:rPr>
                <a:t>=</a:t>
              </a: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5259388"/>
              <a:ext cx="3865562" cy="533400"/>
            </a:xfrm>
            <a:prstGeom prst="rect">
              <a:avLst/>
            </a:prstGeom>
            <a:noFill/>
          </p:spPr>
        </p:pic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238" y="4573587"/>
              <a:ext cx="3865562" cy="533400"/>
            </a:xfrm>
            <a:prstGeom prst="rect">
              <a:avLst/>
            </a:prstGeom>
            <a:noFill/>
          </p:spPr>
        </p:pic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273051" y="5402262"/>
              <a:ext cx="376237" cy="54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tx2"/>
                  </a:solidFill>
                  <a:latin typeface="Chalkboard" charset="0"/>
                </a:rPr>
                <a:t>+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rot="5400000" flipH="1" flipV="1">
              <a:off x="517526" y="4610099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36" name="Oval 35"/>
            <p:cNvSpPr/>
            <p:nvPr/>
          </p:nvSpPr>
          <p:spPr bwMode="auto">
            <a:xfrm>
              <a:off x="592138" y="5183187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5400" y="4419600"/>
              <a:ext cx="3865562" cy="1503362"/>
            </a:xfrm>
            <a:prstGeom prst="rect">
              <a:avLst/>
            </a:prstGeom>
            <a:noFill/>
          </p:spPr>
        </p:pic>
        <p:sp>
          <p:nvSpPr>
            <p:cNvPr id="39" name="Rectangle 17"/>
            <p:cNvSpPr>
              <a:spLocks noChangeArrowheads="1"/>
            </p:cNvSpPr>
            <p:nvPr/>
          </p:nvSpPr>
          <p:spPr bwMode="auto">
            <a:xfrm>
              <a:off x="6006232" y="3962400"/>
              <a:ext cx="215956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Chalkboard" charset="0"/>
                </a:rPr>
                <a:t> </a:t>
              </a:r>
              <a:r>
                <a:rPr lang="en-US" sz="1800" dirty="0" smtClean="0">
                  <a:solidFill>
                    <a:schemeClr val="tx2"/>
                  </a:solidFill>
                  <a:latin typeface="Chalkboard" charset="0"/>
                </a:rPr>
                <a:t>circularly polarized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rot="5400000" flipH="1" flipV="1">
              <a:off x="5240338" y="4304506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5412185" y="4267200"/>
              <a:ext cx="150812" cy="76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47" name="Oval 46"/>
            <p:cNvSpPr/>
            <p:nvPr/>
          </p:nvSpPr>
          <p:spPr bwMode="auto">
            <a:xfrm>
              <a:off x="5620544" y="4267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rot="16200000" flipV="1">
              <a:off x="5753497" y="4267201"/>
              <a:ext cx="152400" cy="76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 flipH="1" flipV="1">
              <a:off x="5849938" y="4304506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51" name="Rectangle 3"/>
            <p:cNvSpPr>
              <a:spLocks noChangeArrowheads="1"/>
            </p:cNvSpPr>
            <p:nvPr/>
          </p:nvSpPr>
          <p:spPr bwMode="auto">
            <a:xfrm>
              <a:off x="1765639" y="4038600"/>
              <a:ext cx="12105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tx2"/>
                  </a:solidFill>
                  <a:latin typeface="Chalkboard" charset="0"/>
                </a:rPr>
                <a:t>Phase lag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6" name="Picture 4" descr="polarizedlightfigure2"/>
          <p:cNvPicPr>
            <a:picLocks noChangeAspect="1" noChangeArrowheads="1"/>
          </p:cNvPicPr>
          <p:nvPr/>
        </p:nvPicPr>
        <p:blipFill>
          <a:blip r:embed="rId3" cstate="print"/>
          <a:srcRect t="-3352" b="-558"/>
          <a:stretch>
            <a:fillRect/>
          </a:stretch>
        </p:blipFill>
        <p:spPr bwMode="auto">
          <a:xfrm>
            <a:off x="533400" y="3886200"/>
            <a:ext cx="3124200" cy="2362200"/>
          </a:xfrm>
          <a:prstGeom prst="rect">
            <a:avLst/>
          </a:prstGeom>
          <a:noFill/>
        </p:spPr>
      </p:pic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4" cstate="print"/>
          <a:srcRect t="6808" r="-571" b="4681"/>
          <a:stretch>
            <a:fillRect/>
          </a:stretch>
        </p:blipFill>
        <p:spPr bwMode="auto">
          <a:xfrm>
            <a:off x="381000" y="1600200"/>
            <a:ext cx="3352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Birefringence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14800" y="1981200"/>
            <a:ext cx="4648200" cy="4572000"/>
          </a:xfrm>
        </p:spPr>
        <p:txBody>
          <a:bodyPr/>
          <a:lstStyle/>
          <a:p>
            <a:r>
              <a:rPr lang="en-US" dirty="0" err="1" smtClean="0"/>
              <a:t>Birefringent</a:t>
            </a:r>
            <a:r>
              <a:rPr lang="en-US" dirty="0" smtClean="0"/>
              <a:t> materials have different indices of refraction for light polarized parallel or perpendicular to the optical axis.</a:t>
            </a:r>
          </a:p>
          <a:p>
            <a:endParaRPr lang="en-US" dirty="0"/>
          </a:p>
          <a:p>
            <a:r>
              <a:rPr lang="en-US" dirty="0" smtClean="0"/>
              <a:t>Two beams </a:t>
            </a:r>
            <a:r>
              <a:rPr lang="en-US" dirty="0" smtClean="0"/>
              <a:t>with orthogonal polarization are </a:t>
            </a:r>
            <a:r>
              <a:rPr lang="en-US" dirty="0" smtClean="0"/>
              <a:t>produced if illumination is at an angle to </a:t>
            </a:r>
            <a:r>
              <a:rPr lang="en-US" dirty="0" smtClean="0"/>
              <a:t>optical axis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3810000" y="2590800"/>
            <a:ext cx="51816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</a:t>
            </a:r>
            <a:r>
              <a:rPr lang="en-US" dirty="0" smtClean="0"/>
              <a:t>idea</a:t>
            </a:r>
            <a:r>
              <a:rPr lang="en-US" dirty="0"/>
              <a:t>:</a:t>
            </a:r>
          </a:p>
          <a:p>
            <a:pPr>
              <a:spcBef>
                <a:spcPct val="50000"/>
              </a:spcBef>
            </a:pPr>
            <a:r>
              <a:rPr lang="en-US" dirty="0"/>
              <a:t>Use two beams and </a:t>
            </a:r>
            <a:r>
              <a:rPr lang="en-US" dirty="0" smtClean="0"/>
              <a:t>interference to </a:t>
            </a:r>
            <a:r>
              <a:rPr lang="en-US" dirty="0"/>
              <a:t>measure the path length difference </a:t>
            </a:r>
            <a:r>
              <a:rPr lang="en-US" dirty="0" smtClean="0"/>
              <a:t>between </a:t>
            </a:r>
            <a:r>
              <a:rPr lang="en-US" dirty="0"/>
              <a:t>adjacent points in the sample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1459108" y="319088"/>
            <a:ext cx="63353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Differential Interference </a:t>
            </a:r>
            <a:r>
              <a:rPr lang="en-US" sz="2800" dirty="0" smtClean="0"/>
              <a:t>Contrast (DIC)</a:t>
            </a:r>
            <a:endParaRPr lang="en-US" sz="2800" dirty="0"/>
          </a:p>
        </p:txBody>
      </p:sp>
      <p:sp>
        <p:nvSpPr>
          <p:cNvPr id="203781" name="AutoShape 5"/>
          <p:cNvSpPr>
            <a:spLocks noChangeArrowheads="1"/>
          </p:cNvSpPr>
          <p:nvPr/>
        </p:nvSpPr>
        <p:spPr bwMode="auto">
          <a:xfrm>
            <a:off x="609600" y="31242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03782" name="Oval 6"/>
          <p:cNvSpPr>
            <a:spLocks noChangeArrowheads="1"/>
          </p:cNvSpPr>
          <p:nvPr/>
        </p:nvSpPr>
        <p:spPr bwMode="auto">
          <a:xfrm>
            <a:off x="1752600" y="3124200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V="1">
            <a:off x="21336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V="1">
            <a:off x="21336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 flipV="1">
            <a:off x="26670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 flipV="1">
            <a:off x="26670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1981200" y="1828800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Symbol" pitchFamily="18" charset="2"/>
              </a:rPr>
              <a:t>D</a:t>
            </a:r>
            <a:r>
              <a:rPr lang="en-US" sz="1800"/>
              <a:t>OPL</a:t>
            </a:r>
          </a:p>
        </p:txBody>
      </p:sp>
      <p:sp>
        <p:nvSpPr>
          <p:cNvPr id="203788" name="Text Box 12"/>
          <p:cNvSpPr txBox="1">
            <a:spLocks noChangeArrowheads="1"/>
          </p:cNvSpPr>
          <p:nvPr/>
        </p:nvSpPr>
        <p:spPr bwMode="auto">
          <a:xfrm>
            <a:off x="1924050" y="300513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s</a:t>
            </a:r>
          </a:p>
        </p:txBody>
      </p:sp>
      <p:sp>
        <p:nvSpPr>
          <p:cNvPr id="203789" name="Text Box 13"/>
          <p:cNvSpPr txBox="1">
            <a:spLocks noChangeArrowheads="1"/>
          </p:cNvSpPr>
          <p:nvPr/>
        </p:nvSpPr>
        <p:spPr bwMode="auto">
          <a:xfrm>
            <a:off x="1143000" y="3048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dicintrofigure2"/>
          <p:cNvPicPr>
            <a:picLocks noChangeAspect="1" noChangeArrowheads="1"/>
          </p:cNvPicPr>
          <p:nvPr/>
        </p:nvPicPr>
        <p:blipFill>
          <a:blip r:embed="rId3" cstate="print"/>
          <a:srcRect b="12486"/>
          <a:stretch>
            <a:fillRect/>
          </a:stretch>
        </p:blipFill>
        <p:spPr bwMode="auto">
          <a:xfrm>
            <a:off x="1181100" y="1752600"/>
            <a:ext cx="6781800" cy="2514600"/>
          </a:xfrm>
          <a:prstGeom prst="rect">
            <a:avLst/>
          </a:prstGeom>
          <a:noFill/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2667000" y="304800"/>
            <a:ext cx="39830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What DIC accomplishes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7270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Converts </a:t>
            </a:r>
            <a:r>
              <a:rPr lang="en-US" u="sng"/>
              <a:t>relative</a:t>
            </a:r>
            <a:r>
              <a:rPr lang="en-US"/>
              <a:t> differences in optical path length to</a:t>
            </a:r>
          </a:p>
          <a:p>
            <a:r>
              <a:rPr lang="en-US"/>
              <a:t>differences in amplitude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573338" y="395288"/>
            <a:ext cx="406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Features of a DIC image</a:t>
            </a:r>
          </a:p>
        </p:txBody>
      </p:sp>
      <p:pic>
        <p:nvPicPr>
          <p:cNvPr id="64517" name="Picture 5" descr="dicintrofigure2"/>
          <p:cNvPicPr>
            <a:picLocks noChangeAspect="1" noChangeArrowheads="1"/>
          </p:cNvPicPr>
          <p:nvPr/>
        </p:nvPicPr>
        <p:blipFill>
          <a:blip r:embed="rId3" cstate="print"/>
          <a:srcRect t="10608" r="67978" b="12486"/>
          <a:stretch>
            <a:fillRect/>
          </a:stretch>
        </p:blipFill>
        <p:spPr bwMode="auto">
          <a:xfrm>
            <a:off x="1181100" y="2057400"/>
            <a:ext cx="2171700" cy="2209800"/>
          </a:xfrm>
          <a:prstGeom prst="rect">
            <a:avLst/>
          </a:prstGeom>
          <a:noFill/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3657600" y="2057400"/>
            <a:ext cx="520065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dirty="0"/>
              <a:t>Contrast is directional</a:t>
            </a:r>
          </a:p>
          <a:p>
            <a:pPr marL="457200" indent="-457200">
              <a:buFont typeface="Arial" charset="0"/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AutoNum type="arabicPeriod" startAt="2"/>
            </a:pPr>
            <a:r>
              <a:rPr lang="en-US" dirty="0"/>
              <a:t>Contrast highlights edges</a:t>
            </a:r>
          </a:p>
          <a:p>
            <a:pPr marL="457200" indent="-457200">
              <a:buFont typeface="Arial" charset="0"/>
              <a:buAutoNum type="arabicPeriod" startAt="3"/>
            </a:pPr>
            <a:endParaRPr lang="en-US" dirty="0"/>
          </a:p>
          <a:p>
            <a:pPr marL="457200" indent="-457200">
              <a:buFont typeface="Arial" charset="0"/>
              <a:buAutoNum type="arabicPeriod" startAt="3"/>
            </a:pPr>
            <a:r>
              <a:rPr lang="en-US" dirty="0"/>
              <a:t>One end brighter, other is dimmer</a:t>
            </a:r>
          </a:p>
          <a:p>
            <a:pPr marL="457200" indent="-457200">
              <a:buFont typeface="Arial" charset="0"/>
              <a:buNone/>
            </a:pPr>
            <a:r>
              <a:rPr lang="en-US" dirty="0"/>
              <a:t>	giving a pseudo – 3D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28000</TotalTime>
  <Words>901</Words>
  <Application>Microsoft Office PowerPoint</Application>
  <PresentationFormat>On-screen Show (4:3)</PresentationFormat>
  <Paragraphs>289</Paragraphs>
  <Slides>36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 Presentation</vt:lpstr>
      <vt:lpstr>Brightfield Contrasting Techniques</vt:lpstr>
      <vt:lpstr>Generating contrast in light microscopy</vt:lpstr>
      <vt:lpstr>Polarization</vt:lpstr>
      <vt:lpstr>Polarizers</vt:lpstr>
      <vt:lpstr>Interference and polarization</vt:lpstr>
      <vt:lpstr>Birefringence</vt:lpstr>
      <vt:lpstr>Slide 7</vt:lpstr>
      <vt:lpstr>Slide 8</vt:lpstr>
      <vt:lpstr>Slide 9</vt:lpstr>
      <vt:lpstr>Birefringence</vt:lpstr>
      <vt:lpstr>Wollaston / Nomarski Prisms</vt:lpstr>
      <vt:lpstr>The differential interference contrast (DIC) microscope</vt:lpstr>
      <vt:lpstr>How DIC generates contrast</vt:lpstr>
      <vt:lpstr>How DIC generates contrast</vt:lpstr>
      <vt:lpstr>How DIC generates contrast</vt:lpstr>
      <vt:lpstr>Role of Bias in DIC</vt:lpstr>
      <vt:lpstr>Role of Bias in DIC</vt:lpstr>
      <vt:lpstr>Slide 18</vt:lpstr>
      <vt:lpstr>Bias adjusment in de Sénarmont DIC</vt:lpstr>
      <vt:lpstr>Slide 20</vt:lpstr>
      <vt:lpstr>DIC doesn’t work on birefringent samples</vt:lpstr>
      <vt:lpstr>DIC is higher resolution than phase contrast </vt:lpstr>
      <vt:lpstr>Combining Phase / DIC with fluorescence</vt:lpstr>
      <vt:lpstr>Bifrefringence in Biological Materials</vt:lpstr>
      <vt:lpstr>How to detect a birefringent material?</vt:lpstr>
      <vt:lpstr>Review: The Trans-illumination Microscope</vt:lpstr>
      <vt:lpstr>The Polarized Light Microscope</vt:lpstr>
      <vt:lpstr>The Polarized Light Microscope</vt:lpstr>
      <vt:lpstr>The Polarized Light Microscope</vt:lpstr>
      <vt:lpstr>The Polarized Light Microscope</vt:lpstr>
      <vt:lpstr>The Polarized Light Microscope</vt:lpstr>
      <vt:lpstr>Commercial implementation: LC-Polscope (Abrio)</vt:lpstr>
      <vt:lpstr>Polarized light microscopy</vt:lpstr>
      <vt:lpstr>Examples – astrocyte (from CRI)</vt:lpstr>
      <vt:lpstr>Crane Fly Spermatocytes</vt:lpstr>
      <vt:lpstr>Further reading</vt:lpstr>
    </vt:vector>
  </TitlesOfParts>
  <Company>orion weiner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orion weiner</dc:creator>
  <cp:lastModifiedBy>Kurt Thorn</cp:lastModifiedBy>
  <cp:revision>85</cp:revision>
  <cp:lastPrinted>2006-09-18T19:21:31Z</cp:lastPrinted>
  <dcterms:created xsi:type="dcterms:W3CDTF">2006-09-15T23:04:34Z</dcterms:created>
  <dcterms:modified xsi:type="dcterms:W3CDTF">2011-09-18T15:59:18Z</dcterms:modified>
</cp:coreProperties>
</file>